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FBE93-1860-4996-9A19-98811CC52A01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D5368C9-C36D-439A-A48B-0D3CC7D8FCB2}">
      <dgm:prSet phldrT="[Текст]"/>
      <dgm:spPr/>
      <dgm:t>
        <a:bodyPr/>
        <a:lstStyle/>
        <a:p>
          <a:r>
            <a:rPr lang="ru-RU" dirty="0" smtClean="0"/>
            <a:t>Пособия и компенсации при рождении первого ребенка независимо от дохода семьи</a:t>
          </a:r>
          <a:endParaRPr lang="ru-RU" dirty="0"/>
        </a:p>
      </dgm:t>
    </dgm:pt>
    <dgm:pt modelId="{A979A3F7-8C10-4CCE-B38A-0D74907B3A39}" type="parTrans" cxnId="{00C5D798-E154-4105-9653-88C5A3F82873}">
      <dgm:prSet/>
      <dgm:spPr/>
      <dgm:t>
        <a:bodyPr/>
        <a:lstStyle/>
        <a:p>
          <a:endParaRPr lang="ru-RU"/>
        </a:p>
      </dgm:t>
    </dgm:pt>
    <dgm:pt modelId="{D2D6F570-BFD9-447B-8B5C-1F3194744E0E}" type="sibTrans" cxnId="{00C5D798-E154-4105-9653-88C5A3F82873}">
      <dgm:prSet/>
      <dgm:spPr/>
      <dgm:t>
        <a:bodyPr/>
        <a:lstStyle/>
        <a:p>
          <a:endParaRPr lang="ru-RU"/>
        </a:p>
      </dgm:t>
    </dgm:pt>
    <dgm:pt modelId="{BB0A5F7C-C3AD-4BF1-A5C0-B344D393D1FF}">
      <dgm:prSet phldrT="[Текст]"/>
      <dgm:spPr/>
      <dgm:t>
        <a:bodyPr/>
        <a:lstStyle/>
        <a:p>
          <a:r>
            <a:rPr lang="ru-RU" dirty="0" smtClean="0"/>
            <a:t>Единовременное пособие при рождении ребенка - 17 479,73 руб.</a:t>
          </a:r>
          <a:endParaRPr lang="ru-RU" dirty="0"/>
        </a:p>
      </dgm:t>
    </dgm:pt>
    <dgm:pt modelId="{EED1A6F2-9E46-4407-A0BC-7D58E0CE2097}" type="parTrans" cxnId="{5D1AD775-94E9-4C7C-8853-96C20ED7104F}">
      <dgm:prSet/>
      <dgm:spPr/>
      <dgm:t>
        <a:bodyPr/>
        <a:lstStyle/>
        <a:p>
          <a:endParaRPr lang="ru-RU"/>
        </a:p>
      </dgm:t>
    </dgm:pt>
    <dgm:pt modelId="{233F2B85-4302-485B-B5AE-6F7A0D3C6A77}" type="sibTrans" cxnId="{5D1AD775-94E9-4C7C-8853-96C20ED7104F}">
      <dgm:prSet/>
      <dgm:spPr/>
      <dgm:t>
        <a:bodyPr/>
        <a:lstStyle/>
        <a:p>
          <a:endParaRPr lang="ru-RU"/>
        </a:p>
      </dgm:t>
    </dgm:pt>
    <dgm:pt modelId="{2B038421-591E-410F-B65D-7165B0C13443}">
      <dgm:prSet phldrT="[Текст]"/>
      <dgm:spPr/>
      <dgm:t>
        <a:bodyPr/>
        <a:lstStyle/>
        <a:p>
          <a:r>
            <a:rPr lang="ru-RU" dirty="0" smtClean="0"/>
            <a:t>Ежемесячное пособие по уходу за ребенком до достижения им возраста 1,5 </a:t>
          </a:r>
          <a:r>
            <a:rPr lang="ru-RU" dirty="0" err="1" smtClean="0"/>
            <a:t>лет:Неработающим</a:t>
          </a:r>
          <a:r>
            <a:rPr lang="ru-RU" dirty="0" smtClean="0"/>
            <a:t> - 3 277,45 </a:t>
          </a:r>
          <a:r>
            <a:rPr lang="ru-RU" dirty="0" err="1" smtClean="0"/>
            <a:t>руб.Работающим</a:t>
          </a:r>
          <a:r>
            <a:rPr lang="ru-RU" dirty="0" smtClean="0"/>
            <a:t> – 40% от среднего заработка, на который начисляются страховые взносы на обязательное социальное страхование на случай временной нетрудоспособности и в связи с материнством</a:t>
          </a:r>
          <a:endParaRPr lang="ru-RU" dirty="0"/>
        </a:p>
      </dgm:t>
    </dgm:pt>
    <dgm:pt modelId="{D0B57F33-FCC3-4B32-9321-EAFA2B67D5C1}" type="parTrans" cxnId="{45CADED8-ADB3-42FD-B3A5-9D5FBBE9FA64}">
      <dgm:prSet/>
      <dgm:spPr/>
      <dgm:t>
        <a:bodyPr/>
        <a:lstStyle/>
        <a:p>
          <a:endParaRPr lang="ru-RU"/>
        </a:p>
      </dgm:t>
    </dgm:pt>
    <dgm:pt modelId="{AED59802-2512-442D-8F9D-EE74B1C1D686}" type="sibTrans" cxnId="{45CADED8-ADB3-42FD-B3A5-9D5FBBE9FA64}">
      <dgm:prSet/>
      <dgm:spPr/>
      <dgm:t>
        <a:bodyPr/>
        <a:lstStyle/>
        <a:p>
          <a:endParaRPr lang="ru-RU"/>
        </a:p>
      </dgm:t>
    </dgm:pt>
    <dgm:pt modelId="{64FDC0B9-AA20-4A1C-B0C7-D99B8EC6A6D0}">
      <dgm:prSet phldrT="[Текст]"/>
      <dgm:spPr/>
      <dgm:t>
        <a:bodyPr/>
        <a:lstStyle/>
        <a:p>
          <a:r>
            <a:rPr lang="ru-RU" dirty="0" smtClean="0"/>
            <a:t>Дополнительное единовременное пособие на ребенка, рожденного матерью в возрасте до 24 лет включительно – 50 000,00 руб.</a:t>
          </a:r>
          <a:endParaRPr lang="ru-RU" dirty="0"/>
        </a:p>
      </dgm:t>
    </dgm:pt>
    <dgm:pt modelId="{F99B8E12-A4E7-41D3-B50B-1A51249BE5C8}" type="parTrans" cxnId="{001852B3-16DA-45D7-A0A0-CA5CF42E1874}">
      <dgm:prSet/>
      <dgm:spPr/>
      <dgm:t>
        <a:bodyPr/>
        <a:lstStyle/>
        <a:p>
          <a:endParaRPr lang="ru-RU"/>
        </a:p>
      </dgm:t>
    </dgm:pt>
    <dgm:pt modelId="{8BD83568-01B3-4A8D-873F-CC4526E98B55}" type="sibTrans" cxnId="{001852B3-16DA-45D7-A0A0-CA5CF42E1874}">
      <dgm:prSet/>
      <dgm:spPr/>
      <dgm:t>
        <a:bodyPr/>
        <a:lstStyle/>
        <a:p>
          <a:endParaRPr lang="ru-RU"/>
        </a:p>
      </dgm:t>
    </dgm:pt>
    <dgm:pt modelId="{A30605C6-BE7C-4564-8CA0-E87294E7AE6E}">
      <dgm:prSet phldrT="[Текст]"/>
      <dgm:spPr/>
      <dgm:t>
        <a:bodyPr/>
        <a:lstStyle/>
        <a:p>
          <a:r>
            <a:rPr lang="ru-RU" dirty="0" smtClean="0"/>
            <a:t>Ежемесячное пособие на ребенка военнослужащего, проходящего военную службу по призыву - 11 863,27 руб.</a:t>
          </a:r>
          <a:endParaRPr lang="ru-RU" dirty="0"/>
        </a:p>
      </dgm:t>
    </dgm:pt>
    <dgm:pt modelId="{25894C6F-C35B-4B34-9C39-CCC079135838}" type="parTrans" cxnId="{9A32E610-C9DB-4553-9CD0-26FDB6EB25D0}">
      <dgm:prSet/>
      <dgm:spPr/>
      <dgm:t>
        <a:bodyPr/>
        <a:lstStyle/>
        <a:p>
          <a:endParaRPr lang="ru-RU"/>
        </a:p>
      </dgm:t>
    </dgm:pt>
    <dgm:pt modelId="{6F99BE96-755E-429E-90BB-A27CA5FD82C2}" type="sibTrans" cxnId="{9A32E610-C9DB-4553-9CD0-26FDB6EB25D0}">
      <dgm:prSet/>
      <dgm:spPr/>
      <dgm:t>
        <a:bodyPr/>
        <a:lstStyle/>
        <a:p>
          <a:endParaRPr lang="ru-RU"/>
        </a:p>
      </dgm:t>
    </dgm:pt>
    <dgm:pt modelId="{FBD620F9-8758-4898-B1E5-B5EF0FF4F15F}" type="pres">
      <dgm:prSet presAssocID="{5CFFBE93-1860-4996-9A19-98811CC52A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9EB3BF-3F48-4962-AB49-48CD6824BCB7}" type="pres">
      <dgm:prSet presAssocID="{FD5368C9-C36D-439A-A48B-0D3CC7D8FCB2}" presName="root1" presStyleCnt="0"/>
      <dgm:spPr/>
    </dgm:pt>
    <dgm:pt modelId="{51D08503-D3BF-4DEC-924B-FC8B4B34A361}" type="pres">
      <dgm:prSet presAssocID="{FD5368C9-C36D-439A-A48B-0D3CC7D8FCB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5F9747-4AB4-4D87-9930-25A4189C871E}" type="pres">
      <dgm:prSet presAssocID="{FD5368C9-C36D-439A-A48B-0D3CC7D8FCB2}" presName="level2hierChild" presStyleCnt="0"/>
      <dgm:spPr/>
    </dgm:pt>
    <dgm:pt modelId="{7B284A6A-2B9E-447F-83BE-87413F9D1C8E}" type="pres">
      <dgm:prSet presAssocID="{EED1A6F2-9E46-4407-A0BC-7D58E0CE2097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F9B5F73-1C75-424D-AAC4-0E878352C20B}" type="pres">
      <dgm:prSet presAssocID="{EED1A6F2-9E46-4407-A0BC-7D58E0CE209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8A8277C-CE5D-4F68-A3F6-D426C1556CFB}" type="pres">
      <dgm:prSet presAssocID="{BB0A5F7C-C3AD-4BF1-A5C0-B344D393D1FF}" presName="root2" presStyleCnt="0"/>
      <dgm:spPr/>
    </dgm:pt>
    <dgm:pt modelId="{3C77B055-5FD4-4498-A0A9-06B3F31640B2}" type="pres">
      <dgm:prSet presAssocID="{BB0A5F7C-C3AD-4BF1-A5C0-B344D393D1FF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BA0E22-B873-46EE-8A6F-13EFB826F02C}" type="pres">
      <dgm:prSet presAssocID="{BB0A5F7C-C3AD-4BF1-A5C0-B344D393D1FF}" presName="level3hierChild" presStyleCnt="0"/>
      <dgm:spPr/>
    </dgm:pt>
    <dgm:pt modelId="{9A386602-F3E3-41A6-9EF9-AF56F0DC19C0}" type="pres">
      <dgm:prSet presAssocID="{D0B57F33-FCC3-4B32-9321-EAFA2B67D5C1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262F279F-B380-4F48-B6E9-A447F8170B59}" type="pres">
      <dgm:prSet presAssocID="{D0B57F33-FCC3-4B32-9321-EAFA2B67D5C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DA0692B-2CB9-473B-97B1-D66DE3DF8557}" type="pres">
      <dgm:prSet presAssocID="{2B038421-591E-410F-B65D-7165B0C13443}" presName="root2" presStyleCnt="0"/>
      <dgm:spPr/>
    </dgm:pt>
    <dgm:pt modelId="{EEA98B11-E0C0-49DA-98F3-F3D8EDFAD86C}" type="pres">
      <dgm:prSet presAssocID="{2B038421-591E-410F-B65D-7165B0C13443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6A7906-71C2-4B01-BD27-C2093CA27A44}" type="pres">
      <dgm:prSet presAssocID="{2B038421-591E-410F-B65D-7165B0C13443}" presName="level3hierChild" presStyleCnt="0"/>
      <dgm:spPr/>
    </dgm:pt>
    <dgm:pt modelId="{BF0809CC-2308-400E-AEEC-EEDD24D8AC66}" type="pres">
      <dgm:prSet presAssocID="{25894C6F-C35B-4B34-9C39-CCC079135838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1B8D7704-ADC6-485C-A917-265BCE61944A}" type="pres">
      <dgm:prSet presAssocID="{25894C6F-C35B-4B34-9C39-CCC07913583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F090573-2733-4ED6-BDB6-754540FA2259}" type="pres">
      <dgm:prSet presAssocID="{A30605C6-BE7C-4564-8CA0-E87294E7AE6E}" presName="root2" presStyleCnt="0"/>
      <dgm:spPr/>
    </dgm:pt>
    <dgm:pt modelId="{DD7B6357-9118-48A9-BC00-F03E2E7079F1}" type="pres">
      <dgm:prSet presAssocID="{A30605C6-BE7C-4564-8CA0-E87294E7AE6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7D6A1B-5F85-4ABB-9396-F1D0D36961DD}" type="pres">
      <dgm:prSet presAssocID="{A30605C6-BE7C-4564-8CA0-E87294E7AE6E}" presName="level3hierChild" presStyleCnt="0"/>
      <dgm:spPr/>
    </dgm:pt>
    <dgm:pt modelId="{ED9AD92D-C239-4E9B-9A61-83B0B9F94CD4}" type="pres">
      <dgm:prSet presAssocID="{F99B8E12-A4E7-41D3-B50B-1A51249BE5C8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4C8F57EA-33C8-4FF3-A2C8-D4702C0C769C}" type="pres">
      <dgm:prSet presAssocID="{F99B8E12-A4E7-41D3-B50B-1A51249BE5C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4B7E640-4D35-4217-8707-5553787DD488}" type="pres">
      <dgm:prSet presAssocID="{64FDC0B9-AA20-4A1C-B0C7-D99B8EC6A6D0}" presName="root2" presStyleCnt="0"/>
      <dgm:spPr/>
    </dgm:pt>
    <dgm:pt modelId="{EE8EF3F0-E0A1-4B6E-B2E8-323E9620BAC8}" type="pres">
      <dgm:prSet presAssocID="{64FDC0B9-AA20-4A1C-B0C7-D99B8EC6A6D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83CBF7-00E8-4E99-AED9-A81DAA339CA5}" type="pres">
      <dgm:prSet presAssocID="{64FDC0B9-AA20-4A1C-B0C7-D99B8EC6A6D0}" presName="level3hierChild" presStyleCnt="0"/>
      <dgm:spPr/>
    </dgm:pt>
  </dgm:ptLst>
  <dgm:cxnLst>
    <dgm:cxn modelId="{FABC8650-70C7-47D6-BE57-C36207EAE090}" type="presOf" srcId="{5CFFBE93-1860-4996-9A19-98811CC52A01}" destId="{FBD620F9-8758-4898-B1E5-B5EF0FF4F15F}" srcOrd="0" destOrd="0" presId="urn:microsoft.com/office/officeart/2008/layout/HorizontalMultiLevelHierarchy"/>
    <dgm:cxn modelId="{64011E50-F6E1-442D-BE96-D782624EE40F}" type="presOf" srcId="{25894C6F-C35B-4B34-9C39-CCC079135838}" destId="{1B8D7704-ADC6-485C-A917-265BCE61944A}" srcOrd="1" destOrd="0" presId="urn:microsoft.com/office/officeart/2008/layout/HorizontalMultiLevelHierarchy"/>
    <dgm:cxn modelId="{8B64026B-157C-4367-99AA-860959D8F25D}" type="presOf" srcId="{D0B57F33-FCC3-4B32-9321-EAFA2B67D5C1}" destId="{9A386602-F3E3-41A6-9EF9-AF56F0DC19C0}" srcOrd="0" destOrd="0" presId="urn:microsoft.com/office/officeart/2008/layout/HorizontalMultiLevelHierarchy"/>
    <dgm:cxn modelId="{4C289873-95B7-45A1-A66F-760350AE6A8C}" type="presOf" srcId="{FD5368C9-C36D-439A-A48B-0D3CC7D8FCB2}" destId="{51D08503-D3BF-4DEC-924B-FC8B4B34A361}" srcOrd="0" destOrd="0" presId="urn:microsoft.com/office/officeart/2008/layout/HorizontalMultiLevelHierarchy"/>
    <dgm:cxn modelId="{68B41EA1-36AA-409A-9B27-199D477DBB7D}" type="presOf" srcId="{A30605C6-BE7C-4564-8CA0-E87294E7AE6E}" destId="{DD7B6357-9118-48A9-BC00-F03E2E7079F1}" srcOrd="0" destOrd="0" presId="urn:microsoft.com/office/officeart/2008/layout/HorizontalMultiLevelHierarchy"/>
    <dgm:cxn modelId="{36A011D6-48FB-4EE7-8532-CEF114520E84}" type="presOf" srcId="{D0B57F33-FCC3-4B32-9321-EAFA2B67D5C1}" destId="{262F279F-B380-4F48-B6E9-A447F8170B59}" srcOrd="1" destOrd="0" presId="urn:microsoft.com/office/officeart/2008/layout/HorizontalMultiLevelHierarchy"/>
    <dgm:cxn modelId="{5D1AD775-94E9-4C7C-8853-96C20ED7104F}" srcId="{FD5368C9-C36D-439A-A48B-0D3CC7D8FCB2}" destId="{BB0A5F7C-C3AD-4BF1-A5C0-B344D393D1FF}" srcOrd="0" destOrd="0" parTransId="{EED1A6F2-9E46-4407-A0BC-7D58E0CE2097}" sibTransId="{233F2B85-4302-485B-B5AE-6F7A0D3C6A77}"/>
    <dgm:cxn modelId="{06F6817B-099F-4AE1-A680-1A2491101B3D}" type="presOf" srcId="{F99B8E12-A4E7-41D3-B50B-1A51249BE5C8}" destId="{ED9AD92D-C239-4E9B-9A61-83B0B9F94CD4}" srcOrd="0" destOrd="0" presId="urn:microsoft.com/office/officeart/2008/layout/HorizontalMultiLevelHierarchy"/>
    <dgm:cxn modelId="{001852B3-16DA-45D7-A0A0-CA5CF42E1874}" srcId="{FD5368C9-C36D-439A-A48B-0D3CC7D8FCB2}" destId="{64FDC0B9-AA20-4A1C-B0C7-D99B8EC6A6D0}" srcOrd="3" destOrd="0" parTransId="{F99B8E12-A4E7-41D3-B50B-1A51249BE5C8}" sibTransId="{8BD83568-01B3-4A8D-873F-CC4526E98B55}"/>
    <dgm:cxn modelId="{9A32E610-C9DB-4553-9CD0-26FDB6EB25D0}" srcId="{FD5368C9-C36D-439A-A48B-0D3CC7D8FCB2}" destId="{A30605C6-BE7C-4564-8CA0-E87294E7AE6E}" srcOrd="2" destOrd="0" parTransId="{25894C6F-C35B-4B34-9C39-CCC079135838}" sibTransId="{6F99BE96-755E-429E-90BB-A27CA5FD82C2}"/>
    <dgm:cxn modelId="{DF27832A-BB85-444C-85CF-2709F955DF50}" type="presOf" srcId="{BB0A5F7C-C3AD-4BF1-A5C0-B344D393D1FF}" destId="{3C77B055-5FD4-4498-A0A9-06B3F31640B2}" srcOrd="0" destOrd="0" presId="urn:microsoft.com/office/officeart/2008/layout/HorizontalMultiLevelHierarchy"/>
    <dgm:cxn modelId="{23E9567C-A9CA-41AD-B951-93EFE3D7301B}" type="presOf" srcId="{EED1A6F2-9E46-4407-A0BC-7D58E0CE2097}" destId="{7B284A6A-2B9E-447F-83BE-87413F9D1C8E}" srcOrd="0" destOrd="0" presId="urn:microsoft.com/office/officeart/2008/layout/HorizontalMultiLevelHierarchy"/>
    <dgm:cxn modelId="{05CFDE20-5FF4-4D64-80AB-7446CCDAA0C3}" type="presOf" srcId="{2B038421-591E-410F-B65D-7165B0C13443}" destId="{EEA98B11-E0C0-49DA-98F3-F3D8EDFAD86C}" srcOrd="0" destOrd="0" presId="urn:microsoft.com/office/officeart/2008/layout/HorizontalMultiLevelHierarchy"/>
    <dgm:cxn modelId="{BEF1383C-8F66-4FEC-99AE-4431F050A4BD}" type="presOf" srcId="{F99B8E12-A4E7-41D3-B50B-1A51249BE5C8}" destId="{4C8F57EA-33C8-4FF3-A2C8-D4702C0C769C}" srcOrd="1" destOrd="0" presId="urn:microsoft.com/office/officeart/2008/layout/HorizontalMultiLevelHierarchy"/>
    <dgm:cxn modelId="{00C5D798-E154-4105-9653-88C5A3F82873}" srcId="{5CFFBE93-1860-4996-9A19-98811CC52A01}" destId="{FD5368C9-C36D-439A-A48B-0D3CC7D8FCB2}" srcOrd="0" destOrd="0" parTransId="{A979A3F7-8C10-4CCE-B38A-0D74907B3A39}" sibTransId="{D2D6F570-BFD9-447B-8B5C-1F3194744E0E}"/>
    <dgm:cxn modelId="{C51C7B1A-4462-42BA-8A21-14340E753769}" type="presOf" srcId="{25894C6F-C35B-4B34-9C39-CCC079135838}" destId="{BF0809CC-2308-400E-AEEC-EEDD24D8AC66}" srcOrd="0" destOrd="0" presId="urn:microsoft.com/office/officeart/2008/layout/HorizontalMultiLevelHierarchy"/>
    <dgm:cxn modelId="{45CADED8-ADB3-42FD-B3A5-9D5FBBE9FA64}" srcId="{FD5368C9-C36D-439A-A48B-0D3CC7D8FCB2}" destId="{2B038421-591E-410F-B65D-7165B0C13443}" srcOrd="1" destOrd="0" parTransId="{D0B57F33-FCC3-4B32-9321-EAFA2B67D5C1}" sibTransId="{AED59802-2512-442D-8F9D-EE74B1C1D686}"/>
    <dgm:cxn modelId="{6AAFCC50-429D-4216-BBC9-2575613AD7A2}" type="presOf" srcId="{EED1A6F2-9E46-4407-A0BC-7D58E0CE2097}" destId="{9F9B5F73-1C75-424D-AAC4-0E878352C20B}" srcOrd="1" destOrd="0" presId="urn:microsoft.com/office/officeart/2008/layout/HorizontalMultiLevelHierarchy"/>
    <dgm:cxn modelId="{E7FF3E3C-CDCA-4B57-B725-03292658D29C}" type="presOf" srcId="{64FDC0B9-AA20-4A1C-B0C7-D99B8EC6A6D0}" destId="{EE8EF3F0-E0A1-4B6E-B2E8-323E9620BAC8}" srcOrd="0" destOrd="0" presId="urn:microsoft.com/office/officeart/2008/layout/HorizontalMultiLevelHierarchy"/>
    <dgm:cxn modelId="{10A6D636-8748-40E4-8FBE-2358A5B5FECB}" type="presParOf" srcId="{FBD620F9-8758-4898-B1E5-B5EF0FF4F15F}" destId="{B29EB3BF-3F48-4962-AB49-48CD6824BCB7}" srcOrd="0" destOrd="0" presId="urn:microsoft.com/office/officeart/2008/layout/HorizontalMultiLevelHierarchy"/>
    <dgm:cxn modelId="{771AA379-C9EE-4F4F-ACFE-AC17CA42E33B}" type="presParOf" srcId="{B29EB3BF-3F48-4962-AB49-48CD6824BCB7}" destId="{51D08503-D3BF-4DEC-924B-FC8B4B34A361}" srcOrd="0" destOrd="0" presId="urn:microsoft.com/office/officeart/2008/layout/HorizontalMultiLevelHierarchy"/>
    <dgm:cxn modelId="{CDC2A398-641C-49B1-B56C-25FB2933B1D2}" type="presParOf" srcId="{B29EB3BF-3F48-4962-AB49-48CD6824BCB7}" destId="{555F9747-4AB4-4D87-9930-25A4189C871E}" srcOrd="1" destOrd="0" presId="urn:microsoft.com/office/officeart/2008/layout/HorizontalMultiLevelHierarchy"/>
    <dgm:cxn modelId="{4AB62E3D-49C8-47E1-B2EC-859009386035}" type="presParOf" srcId="{555F9747-4AB4-4D87-9930-25A4189C871E}" destId="{7B284A6A-2B9E-447F-83BE-87413F9D1C8E}" srcOrd="0" destOrd="0" presId="urn:microsoft.com/office/officeart/2008/layout/HorizontalMultiLevelHierarchy"/>
    <dgm:cxn modelId="{978C9389-4F8A-48D1-B926-D66B7DF16228}" type="presParOf" srcId="{7B284A6A-2B9E-447F-83BE-87413F9D1C8E}" destId="{9F9B5F73-1C75-424D-AAC4-0E878352C20B}" srcOrd="0" destOrd="0" presId="urn:microsoft.com/office/officeart/2008/layout/HorizontalMultiLevelHierarchy"/>
    <dgm:cxn modelId="{3A82DCD0-050E-4F76-955E-3F42D285779E}" type="presParOf" srcId="{555F9747-4AB4-4D87-9930-25A4189C871E}" destId="{08A8277C-CE5D-4F68-A3F6-D426C1556CFB}" srcOrd="1" destOrd="0" presId="urn:microsoft.com/office/officeart/2008/layout/HorizontalMultiLevelHierarchy"/>
    <dgm:cxn modelId="{CB2FB1B0-2156-4562-A44C-1E05990D2637}" type="presParOf" srcId="{08A8277C-CE5D-4F68-A3F6-D426C1556CFB}" destId="{3C77B055-5FD4-4498-A0A9-06B3F31640B2}" srcOrd="0" destOrd="0" presId="urn:microsoft.com/office/officeart/2008/layout/HorizontalMultiLevelHierarchy"/>
    <dgm:cxn modelId="{5A831E40-8EBB-4B51-9609-BF0EDEFB763E}" type="presParOf" srcId="{08A8277C-CE5D-4F68-A3F6-D426C1556CFB}" destId="{43BA0E22-B873-46EE-8A6F-13EFB826F02C}" srcOrd="1" destOrd="0" presId="urn:microsoft.com/office/officeart/2008/layout/HorizontalMultiLevelHierarchy"/>
    <dgm:cxn modelId="{BD99900A-6893-4F63-9ECB-AFF97F5D5398}" type="presParOf" srcId="{555F9747-4AB4-4D87-9930-25A4189C871E}" destId="{9A386602-F3E3-41A6-9EF9-AF56F0DC19C0}" srcOrd="2" destOrd="0" presId="urn:microsoft.com/office/officeart/2008/layout/HorizontalMultiLevelHierarchy"/>
    <dgm:cxn modelId="{888D224D-70FF-4257-8CA5-C1C60CCF522B}" type="presParOf" srcId="{9A386602-F3E3-41A6-9EF9-AF56F0DC19C0}" destId="{262F279F-B380-4F48-B6E9-A447F8170B59}" srcOrd="0" destOrd="0" presId="urn:microsoft.com/office/officeart/2008/layout/HorizontalMultiLevelHierarchy"/>
    <dgm:cxn modelId="{19EDFD30-021D-4EEF-BC00-55022C7A5C07}" type="presParOf" srcId="{555F9747-4AB4-4D87-9930-25A4189C871E}" destId="{DDA0692B-2CB9-473B-97B1-D66DE3DF8557}" srcOrd="3" destOrd="0" presId="urn:microsoft.com/office/officeart/2008/layout/HorizontalMultiLevelHierarchy"/>
    <dgm:cxn modelId="{85859EB5-43F3-44B3-845F-070E4E76D89E}" type="presParOf" srcId="{DDA0692B-2CB9-473B-97B1-D66DE3DF8557}" destId="{EEA98B11-E0C0-49DA-98F3-F3D8EDFAD86C}" srcOrd="0" destOrd="0" presId="urn:microsoft.com/office/officeart/2008/layout/HorizontalMultiLevelHierarchy"/>
    <dgm:cxn modelId="{D91A8E6D-BF42-4CF7-93C2-ACE5F2731480}" type="presParOf" srcId="{DDA0692B-2CB9-473B-97B1-D66DE3DF8557}" destId="{966A7906-71C2-4B01-BD27-C2093CA27A44}" srcOrd="1" destOrd="0" presId="urn:microsoft.com/office/officeart/2008/layout/HorizontalMultiLevelHierarchy"/>
    <dgm:cxn modelId="{D377CA2E-A0E7-4173-AB34-E31482B4D10E}" type="presParOf" srcId="{555F9747-4AB4-4D87-9930-25A4189C871E}" destId="{BF0809CC-2308-400E-AEEC-EEDD24D8AC66}" srcOrd="4" destOrd="0" presId="urn:microsoft.com/office/officeart/2008/layout/HorizontalMultiLevelHierarchy"/>
    <dgm:cxn modelId="{F495974C-F6A4-4E90-8417-A677151AF92F}" type="presParOf" srcId="{BF0809CC-2308-400E-AEEC-EEDD24D8AC66}" destId="{1B8D7704-ADC6-485C-A917-265BCE61944A}" srcOrd="0" destOrd="0" presId="urn:microsoft.com/office/officeart/2008/layout/HorizontalMultiLevelHierarchy"/>
    <dgm:cxn modelId="{51C40A93-BF7D-4E1E-95C9-30A4061633E4}" type="presParOf" srcId="{555F9747-4AB4-4D87-9930-25A4189C871E}" destId="{9F090573-2733-4ED6-BDB6-754540FA2259}" srcOrd="5" destOrd="0" presId="urn:microsoft.com/office/officeart/2008/layout/HorizontalMultiLevelHierarchy"/>
    <dgm:cxn modelId="{F852F7E3-D682-4BA2-8B34-90BFC35E98D2}" type="presParOf" srcId="{9F090573-2733-4ED6-BDB6-754540FA2259}" destId="{DD7B6357-9118-48A9-BC00-F03E2E7079F1}" srcOrd="0" destOrd="0" presId="urn:microsoft.com/office/officeart/2008/layout/HorizontalMultiLevelHierarchy"/>
    <dgm:cxn modelId="{1372B4D8-C0D1-4DC3-9B0C-93EEC1C3E681}" type="presParOf" srcId="{9F090573-2733-4ED6-BDB6-754540FA2259}" destId="{8E7D6A1B-5F85-4ABB-9396-F1D0D36961DD}" srcOrd="1" destOrd="0" presId="urn:microsoft.com/office/officeart/2008/layout/HorizontalMultiLevelHierarchy"/>
    <dgm:cxn modelId="{B9F3EDB8-38F9-4C4E-A2A9-D3DAEB95C4DC}" type="presParOf" srcId="{555F9747-4AB4-4D87-9930-25A4189C871E}" destId="{ED9AD92D-C239-4E9B-9A61-83B0B9F94CD4}" srcOrd="6" destOrd="0" presId="urn:microsoft.com/office/officeart/2008/layout/HorizontalMultiLevelHierarchy"/>
    <dgm:cxn modelId="{4D57C7D2-C74A-4655-839F-9C523A1D258A}" type="presParOf" srcId="{ED9AD92D-C239-4E9B-9A61-83B0B9F94CD4}" destId="{4C8F57EA-33C8-4FF3-A2C8-D4702C0C769C}" srcOrd="0" destOrd="0" presId="urn:microsoft.com/office/officeart/2008/layout/HorizontalMultiLevelHierarchy"/>
    <dgm:cxn modelId="{ADD9BEDF-49DB-4499-9747-378215D88F1B}" type="presParOf" srcId="{555F9747-4AB4-4D87-9930-25A4189C871E}" destId="{34B7E640-4D35-4217-8707-5553787DD488}" srcOrd="7" destOrd="0" presId="urn:microsoft.com/office/officeart/2008/layout/HorizontalMultiLevelHierarchy"/>
    <dgm:cxn modelId="{E7F10E93-F879-4B84-927B-9AFD26005082}" type="presParOf" srcId="{34B7E640-4D35-4217-8707-5553787DD488}" destId="{EE8EF3F0-E0A1-4B6E-B2E8-323E9620BAC8}" srcOrd="0" destOrd="0" presId="urn:microsoft.com/office/officeart/2008/layout/HorizontalMultiLevelHierarchy"/>
    <dgm:cxn modelId="{836E9F08-39C1-4D8F-9FB6-0275D22FD8A4}" type="presParOf" srcId="{34B7E640-4D35-4217-8707-5553787DD488}" destId="{7683CBF7-00E8-4E99-AED9-A81DAA339CA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D6600-8739-4408-91C4-6A5C3D6BEA64}" type="doc">
      <dgm:prSet loTypeId="urn:microsoft.com/office/officeart/2005/8/layout/pyramid2" loCatId="pyramid" qsTypeId="urn:microsoft.com/office/officeart/2005/8/quickstyle/3d3" qsCatId="3D" csTypeId="urn:microsoft.com/office/officeart/2005/8/colors/colorful3" csCatId="colorful" phldr="1"/>
      <dgm:spPr/>
    </dgm:pt>
    <dgm:pt modelId="{D931486F-F119-4856-8524-07B3978B15C0}">
      <dgm:prSet custT="1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2"/>
              </a:solidFill>
            </a:rPr>
            <a:t>Если доход семьи не превышает полтора прожиточных минимума трудоспособного населения за второй квартал года предшествующего году обращения</a:t>
          </a:r>
          <a:r>
            <a:rPr lang="ru-RU" sz="1000" b="1" dirty="0" smtClean="0"/>
            <a:t> - </a:t>
          </a:r>
          <a:r>
            <a:rPr lang="ru-RU" sz="1000" b="0" dirty="0" smtClean="0"/>
            <a:t>Ежемесячная денежная выплата при </a:t>
          </a:r>
          <a:r>
            <a:rPr lang="ru-RU" sz="1000" b="0" smtClean="0"/>
            <a:t>рождении </a:t>
          </a:r>
          <a:r>
            <a:rPr lang="ru-RU" sz="1000" b="0" smtClean="0"/>
            <a:t>второго </a:t>
          </a:r>
          <a:r>
            <a:rPr lang="ru-RU" sz="1000" b="0" dirty="0" smtClean="0"/>
            <a:t>ребенка – 9 569,00 руб. (выплата осуществляется в Пенсионном фонде РФ из средств материнского капитала)</a:t>
          </a:r>
          <a:endParaRPr lang="ru-RU" sz="1000" b="0" dirty="0"/>
        </a:p>
      </dgm:t>
    </dgm:pt>
    <dgm:pt modelId="{B70EA74D-4CB0-4CE8-AE68-D82494F9D575}" type="parTrans" cxnId="{0364C862-4BB3-4D2C-8A83-E4F792B070B8}">
      <dgm:prSet/>
      <dgm:spPr/>
      <dgm:t>
        <a:bodyPr/>
        <a:lstStyle/>
        <a:p>
          <a:endParaRPr lang="ru-RU"/>
        </a:p>
      </dgm:t>
    </dgm:pt>
    <dgm:pt modelId="{A436D1A4-BFC7-4750-A757-F6997B2FD0B9}" type="sibTrans" cxnId="{0364C862-4BB3-4D2C-8A83-E4F792B070B8}">
      <dgm:prSet/>
      <dgm:spPr/>
      <dgm:t>
        <a:bodyPr/>
        <a:lstStyle/>
        <a:p>
          <a:endParaRPr lang="ru-RU"/>
        </a:p>
      </dgm:t>
    </dgm:pt>
    <dgm:pt modelId="{807DE91E-AF43-4BF7-9A7F-9A7C8537483A}">
      <dgm:prSet custT="1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2"/>
              </a:solidFill>
            </a:rPr>
            <a:t>Если доход семьи не превышает полтора прожиточных минимума на душу населения </a:t>
          </a:r>
          <a:r>
            <a:rPr lang="ru-RU" sz="1000" b="1" dirty="0" smtClean="0"/>
            <a:t>- </a:t>
          </a:r>
          <a:r>
            <a:rPr lang="ru-RU" sz="1000" b="0" dirty="0" smtClean="0"/>
            <a:t>Дополнительное единовременное пособие на ребенка при условии, если первый ребенок не достиг возраста 3 лет – 50 000,00 руб.</a:t>
          </a:r>
          <a:endParaRPr lang="ru-RU" sz="1000" b="0" dirty="0"/>
        </a:p>
      </dgm:t>
    </dgm:pt>
    <dgm:pt modelId="{C4F0B193-81AA-448B-9CD9-280A7A5E353F}" type="parTrans" cxnId="{5177A367-A3F7-4583-BC9D-DDFD0A77ACD2}">
      <dgm:prSet/>
      <dgm:spPr/>
      <dgm:t>
        <a:bodyPr/>
        <a:lstStyle/>
        <a:p>
          <a:endParaRPr lang="ru-RU"/>
        </a:p>
      </dgm:t>
    </dgm:pt>
    <dgm:pt modelId="{0CFC7DDA-CF90-46D5-9B54-14D09D881688}" type="sibTrans" cxnId="{5177A367-A3F7-4583-BC9D-DDFD0A77ACD2}">
      <dgm:prSet/>
      <dgm:spPr/>
      <dgm:t>
        <a:bodyPr/>
        <a:lstStyle/>
        <a:p>
          <a:endParaRPr lang="ru-RU"/>
        </a:p>
      </dgm:t>
    </dgm:pt>
    <dgm:pt modelId="{98F778D4-DCE8-4FEE-9624-395439D32607}">
      <dgm:prSet custT="1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2"/>
              </a:solidFill>
            </a:rPr>
            <a:t>Если доход семьи не превышает прожиточный минимум на душу населения </a:t>
          </a:r>
          <a:r>
            <a:rPr lang="ru-RU" sz="1000" b="1" dirty="0" smtClean="0"/>
            <a:t>- </a:t>
          </a:r>
          <a:r>
            <a:rPr lang="ru-RU" sz="1000" b="0" dirty="0" smtClean="0"/>
            <a:t>Ежемесячное пособие на ребенка – 317,00 руб.; пособие одинокой матери – 634,00 руб.; пособие одинокого родителя, на детей военнослужащих (по призыву), дети, чьи родители уклоняются от алиментов, дети студентов – 1 000,00 руб.</a:t>
          </a:r>
          <a:endParaRPr lang="ru-RU" sz="1000" b="0" dirty="0"/>
        </a:p>
      </dgm:t>
    </dgm:pt>
    <dgm:pt modelId="{E22459D4-2B5D-41E3-B5B8-E21F9ED507CF}" type="parTrans" cxnId="{E7EAA464-BB0F-43DB-AF63-209E07B05CFC}">
      <dgm:prSet/>
      <dgm:spPr/>
      <dgm:t>
        <a:bodyPr/>
        <a:lstStyle/>
        <a:p>
          <a:endParaRPr lang="ru-RU"/>
        </a:p>
      </dgm:t>
    </dgm:pt>
    <dgm:pt modelId="{E124E9B1-A035-48BB-A7D2-8BBE543B35DA}" type="sibTrans" cxnId="{E7EAA464-BB0F-43DB-AF63-209E07B05CFC}">
      <dgm:prSet/>
      <dgm:spPr/>
      <dgm:t>
        <a:bodyPr/>
        <a:lstStyle/>
        <a:p>
          <a:endParaRPr lang="ru-RU"/>
        </a:p>
      </dgm:t>
    </dgm:pt>
    <dgm:pt modelId="{2C4CF007-4C85-4298-B4C0-1F9AE678397A}" type="pres">
      <dgm:prSet presAssocID="{BC8D6600-8739-4408-91C4-6A5C3D6BEA64}" presName="compositeShape" presStyleCnt="0">
        <dgm:presLayoutVars>
          <dgm:dir/>
          <dgm:resizeHandles/>
        </dgm:presLayoutVars>
      </dgm:prSet>
      <dgm:spPr/>
    </dgm:pt>
    <dgm:pt modelId="{D36788C1-9932-4D2E-B104-E5A1A54E3BB6}" type="pres">
      <dgm:prSet presAssocID="{BC8D6600-8739-4408-91C4-6A5C3D6BEA64}" presName="pyramid" presStyleLbl="node1" presStyleIdx="0" presStyleCnt="1" custLinFactNeighborX="-41963" custLinFactNeighborY="-7"/>
      <dgm:spPr/>
    </dgm:pt>
    <dgm:pt modelId="{8A369E18-64EB-4388-90AC-2CB6BB130AAD}" type="pres">
      <dgm:prSet presAssocID="{BC8D6600-8739-4408-91C4-6A5C3D6BEA64}" presName="theList" presStyleCnt="0"/>
      <dgm:spPr/>
    </dgm:pt>
    <dgm:pt modelId="{BEB5F84A-2FDB-421B-9FD0-EAC2C48696FB}" type="pres">
      <dgm:prSet presAssocID="{D931486F-F119-4856-8524-07B3978B15C0}" presName="aNode" presStyleLbl="fgAcc1" presStyleIdx="0" presStyleCnt="3" custScaleX="173060" custScaleY="164706" custLinFactNeighborX="-34492" custLinFactNeighborY="-75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F3B7F-1EFB-43F2-A382-1FDE99204D40}" type="pres">
      <dgm:prSet presAssocID="{D931486F-F119-4856-8524-07B3978B15C0}" presName="aSpace" presStyleCnt="0"/>
      <dgm:spPr/>
    </dgm:pt>
    <dgm:pt modelId="{1600E01E-D891-4DF5-A354-F6E144CF4EF7}" type="pres">
      <dgm:prSet presAssocID="{807DE91E-AF43-4BF7-9A7F-9A7C8537483A}" presName="aNode" presStyleLbl="fgAcc1" presStyleIdx="1" presStyleCnt="3" custScaleX="176783" custScaleY="177963" custLinFactY="34744" custLinFactNeighborX="753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365C7-DE7E-4F63-8692-BEB16AD2E51B}" type="pres">
      <dgm:prSet presAssocID="{807DE91E-AF43-4BF7-9A7F-9A7C8537483A}" presName="aSpace" presStyleCnt="0"/>
      <dgm:spPr/>
    </dgm:pt>
    <dgm:pt modelId="{601B3C84-8BDC-43B2-B2CD-C36CCFAC647E}" type="pres">
      <dgm:prSet presAssocID="{98F778D4-DCE8-4FEE-9624-395439D32607}" presName="aNode" presStyleLbl="fgAcc1" presStyleIdx="2" presStyleCnt="3" custScaleX="173848" custScaleY="185182" custLinFactY="78153" custLinFactNeighborX="435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31F5A-6572-42FC-8284-8DE5EE230365}" type="pres">
      <dgm:prSet presAssocID="{98F778D4-DCE8-4FEE-9624-395439D32607}" presName="aSpace" presStyleCnt="0"/>
      <dgm:spPr/>
    </dgm:pt>
  </dgm:ptLst>
  <dgm:cxnLst>
    <dgm:cxn modelId="{5CFBECC8-BCA1-4DA8-BD22-E442CA569542}" type="presOf" srcId="{98F778D4-DCE8-4FEE-9624-395439D32607}" destId="{601B3C84-8BDC-43B2-B2CD-C36CCFAC647E}" srcOrd="0" destOrd="0" presId="urn:microsoft.com/office/officeart/2005/8/layout/pyramid2"/>
    <dgm:cxn modelId="{0364C862-4BB3-4D2C-8A83-E4F792B070B8}" srcId="{BC8D6600-8739-4408-91C4-6A5C3D6BEA64}" destId="{D931486F-F119-4856-8524-07B3978B15C0}" srcOrd="0" destOrd="0" parTransId="{B70EA74D-4CB0-4CE8-AE68-D82494F9D575}" sibTransId="{A436D1A4-BFC7-4750-A757-F6997B2FD0B9}"/>
    <dgm:cxn modelId="{E7EAA464-BB0F-43DB-AF63-209E07B05CFC}" srcId="{BC8D6600-8739-4408-91C4-6A5C3D6BEA64}" destId="{98F778D4-DCE8-4FEE-9624-395439D32607}" srcOrd="2" destOrd="0" parTransId="{E22459D4-2B5D-41E3-B5B8-E21F9ED507CF}" sibTransId="{E124E9B1-A035-48BB-A7D2-8BBE543B35DA}"/>
    <dgm:cxn modelId="{347C3342-0067-4910-BD27-A6301757C609}" type="presOf" srcId="{D931486F-F119-4856-8524-07B3978B15C0}" destId="{BEB5F84A-2FDB-421B-9FD0-EAC2C48696FB}" srcOrd="0" destOrd="0" presId="urn:microsoft.com/office/officeart/2005/8/layout/pyramid2"/>
    <dgm:cxn modelId="{C70B57CE-30F1-4FFF-B0A5-A0D80780F7B7}" type="presOf" srcId="{807DE91E-AF43-4BF7-9A7F-9A7C8537483A}" destId="{1600E01E-D891-4DF5-A354-F6E144CF4EF7}" srcOrd="0" destOrd="0" presId="urn:microsoft.com/office/officeart/2005/8/layout/pyramid2"/>
    <dgm:cxn modelId="{9A5B35D5-BD47-40A4-9BE3-B44E0D7E3375}" type="presOf" srcId="{BC8D6600-8739-4408-91C4-6A5C3D6BEA64}" destId="{2C4CF007-4C85-4298-B4C0-1F9AE678397A}" srcOrd="0" destOrd="0" presId="urn:microsoft.com/office/officeart/2005/8/layout/pyramid2"/>
    <dgm:cxn modelId="{5177A367-A3F7-4583-BC9D-DDFD0A77ACD2}" srcId="{BC8D6600-8739-4408-91C4-6A5C3D6BEA64}" destId="{807DE91E-AF43-4BF7-9A7F-9A7C8537483A}" srcOrd="1" destOrd="0" parTransId="{C4F0B193-81AA-448B-9CD9-280A7A5E353F}" sibTransId="{0CFC7DDA-CF90-46D5-9B54-14D09D881688}"/>
    <dgm:cxn modelId="{502570D1-9A76-483C-8E15-3424823CB95A}" type="presParOf" srcId="{2C4CF007-4C85-4298-B4C0-1F9AE678397A}" destId="{D36788C1-9932-4D2E-B104-E5A1A54E3BB6}" srcOrd="0" destOrd="0" presId="urn:microsoft.com/office/officeart/2005/8/layout/pyramid2"/>
    <dgm:cxn modelId="{ABDDC1D9-A2AE-4540-A429-32D3FBC52234}" type="presParOf" srcId="{2C4CF007-4C85-4298-B4C0-1F9AE678397A}" destId="{8A369E18-64EB-4388-90AC-2CB6BB130AAD}" srcOrd="1" destOrd="0" presId="urn:microsoft.com/office/officeart/2005/8/layout/pyramid2"/>
    <dgm:cxn modelId="{6BE469BA-77D1-4750-91C6-1977589AFF90}" type="presParOf" srcId="{8A369E18-64EB-4388-90AC-2CB6BB130AAD}" destId="{BEB5F84A-2FDB-421B-9FD0-EAC2C48696FB}" srcOrd="0" destOrd="0" presId="urn:microsoft.com/office/officeart/2005/8/layout/pyramid2"/>
    <dgm:cxn modelId="{6754D07A-C94D-4F36-926F-CE218E5E5941}" type="presParOf" srcId="{8A369E18-64EB-4388-90AC-2CB6BB130AAD}" destId="{5FCF3B7F-1EFB-43F2-A382-1FDE99204D40}" srcOrd="1" destOrd="0" presId="urn:microsoft.com/office/officeart/2005/8/layout/pyramid2"/>
    <dgm:cxn modelId="{40A3DB64-7244-4B70-B904-07F892972A28}" type="presParOf" srcId="{8A369E18-64EB-4388-90AC-2CB6BB130AAD}" destId="{1600E01E-D891-4DF5-A354-F6E144CF4EF7}" srcOrd="2" destOrd="0" presId="urn:microsoft.com/office/officeart/2005/8/layout/pyramid2"/>
    <dgm:cxn modelId="{F0BEBB98-2C12-4964-8EBD-09BDF6B92DBE}" type="presParOf" srcId="{8A369E18-64EB-4388-90AC-2CB6BB130AAD}" destId="{2D6365C7-DE7E-4F63-8692-BEB16AD2E51B}" srcOrd="3" destOrd="0" presId="urn:microsoft.com/office/officeart/2005/8/layout/pyramid2"/>
    <dgm:cxn modelId="{05A66843-A430-4880-AAC5-E30B76F7B912}" type="presParOf" srcId="{8A369E18-64EB-4388-90AC-2CB6BB130AAD}" destId="{601B3C84-8BDC-43B2-B2CD-C36CCFAC647E}" srcOrd="4" destOrd="0" presId="urn:microsoft.com/office/officeart/2005/8/layout/pyramid2"/>
    <dgm:cxn modelId="{F1E53B90-270D-4D1B-B854-F34C0F7F7C6A}" type="presParOf" srcId="{8A369E18-64EB-4388-90AC-2CB6BB130AAD}" destId="{7C531F5A-6572-42FC-8284-8DE5EE23036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B1EB96-09C3-48DD-AA36-45416454DAE4}" type="doc">
      <dgm:prSet loTypeId="urn:microsoft.com/office/officeart/2005/8/layout/matrix3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4EEC80C-BBDA-4DDB-9E50-2B4F125BB820}">
      <dgm:prSet phldrT="[Текст]" custT="1"/>
      <dgm:spPr/>
      <dgm:t>
        <a:bodyPr/>
        <a:lstStyle/>
        <a:p>
          <a:r>
            <a:rPr lang="ru-RU" sz="1400" b="1" dirty="0" smtClean="0"/>
            <a:t>Единовременное пособие при рождении ребенк</a:t>
          </a:r>
          <a:r>
            <a:rPr lang="ru-RU" sz="1400" dirty="0" smtClean="0"/>
            <a:t>а - 17 479,73 руб.</a:t>
          </a:r>
          <a:endParaRPr lang="ru-RU" sz="1400" dirty="0"/>
        </a:p>
      </dgm:t>
    </dgm:pt>
    <dgm:pt modelId="{1E50F3F8-ABE8-4EB8-A955-CB9B2C7B90FC}" type="parTrans" cxnId="{D6F998C7-0EE8-478A-AE5B-E005118CF1C4}">
      <dgm:prSet/>
      <dgm:spPr/>
      <dgm:t>
        <a:bodyPr/>
        <a:lstStyle/>
        <a:p>
          <a:endParaRPr lang="ru-RU"/>
        </a:p>
      </dgm:t>
    </dgm:pt>
    <dgm:pt modelId="{7CEBE337-D4FD-4002-953F-99C5C3AD70E1}" type="sibTrans" cxnId="{D6F998C7-0EE8-478A-AE5B-E005118CF1C4}">
      <dgm:prSet/>
      <dgm:spPr/>
      <dgm:t>
        <a:bodyPr/>
        <a:lstStyle/>
        <a:p>
          <a:endParaRPr lang="ru-RU"/>
        </a:p>
      </dgm:t>
    </dgm:pt>
    <dgm:pt modelId="{9B4BAE81-7797-4164-9867-3B221FB7155F}">
      <dgm:prSet custT="1"/>
      <dgm:spPr/>
      <dgm:t>
        <a:bodyPr/>
        <a:lstStyle/>
        <a:p>
          <a:r>
            <a:rPr lang="ru-RU" sz="1200" b="1" dirty="0" smtClean="0"/>
            <a:t>Ежемесячное пособие по уходу за ребенком до достижения им возраста 1,5 лет:</a:t>
          </a:r>
          <a:r>
            <a:rPr lang="ru-RU" sz="1200" dirty="0" smtClean="0"/>
            <a:t> </a:t>
          </a:r>
          <a:r>
            <a:rPr lang="ru-RU" sz="1200" dirty="0" err="1" smtClean="0"/>
            <a:t>Неработаюшим</a:t>
          </a:r>
          <a:r>
            <a:rPr lang="ru-RU" sz="1200" dirty="0" smtClean="0"/>
            <a:t> - 6 554,89 руб. Работающим – 40% от среднего заработка, на который начисляются страховые взносы на обязательное социальное страхование на случай временной нетрудоспособности и в связи с материнством</a:t>
          </a:r>
          <a:endParaRPr lang="ru-RU" sz="1200" dirty="0"/>
        </a:p>
      </dgm:t>
    </dgm:pt>
    <dgm:pt modelId="{F526CD47-EF02-4899-BA4E-D41313A15889}" type="parTrans" cxnId="{7903C154-0A79-4888-8726-B1F875D07D33}">
      <dgm:prSet/>
      <dgm:spPr/>
      <dgm:t>
        <a:bodyPr/>
        <a:lstStyle/>
        <a:p>
          <a:endParaRPr lang="ru-RU"/>
        </a:p>
      </dgm:t>
    </dgm:pt>
    <dgm:pt modelId="{BFFCD84D-CE8F-4B7C-B8BA-A0F68830F902}" type="sibTrans" cxnId="{7903C154-0A79-4888-8726-B1F875D07D33}">
      <dgm:prSet/>
      <dgm:spPr/>
      <dgm:t>
        <a:bodyPr/>
        <a:lstStyle/>
        <a:p>
          <a:endParaRPr lang="ru-RU"/>
        </a:p>
      </dgm:t>
    </dgm:pt>
    <dgm:pt modelId="{31730C7A-5E3F-4C87-BC81-FBE654A28148}">
      <dgm:prSet custT="1"/>
      <dgm:spPr/>
      <dgm:t>
        <a:bodyPr/>
        <a:lstStyle/>
        <a:p>
          <a:r>
            <a:rPr lang="ru-RU" sz="1400" b="1" dirty="0" smtClean="0"/>
            <a:t>Ежемесячное пособие на ребенка военнослужащего, проходящего военную службу по призыву</a:t>
          </a:r>
          <a:r>
            <a:rPr lang="ru-RU" sz="1400" dirty="0" smtClean="0"/>
            <a:t> - 11 863,27 руб.</a:t>
          </a:r>
          <a:endParaRPr lang="ru-RU" sz="1400" dirty="0"/>
        </a:p>
      </dgm:t>
    </dgm:pt>
    <dgm:pt modelId="{390DE592-DECC-40F2-B1DE-139F4D97F2D7}" type="parTrans" cxnId="{FF8B907B-BCB9-4F73-B0BA-502736D0D920}">
      <dgm:prSet/>
      <dgm:spPr/>
      <dgm:t>
        <a:bodyPr/>
        <a:lstStyle/>
        <a:p>
          <a:endParaRPr lang="ru-RU"/>
        </a:p>
      </dgm:t>
    </dgm:pt>
    <dgm:pt modelId="{AB26F9DC-AB05-41C7-9AAB-664C34B8EAA9}" type="sibTrans" cxnId="{FF8B907B-BCB9-4F73-B0BA-502736D0D920}">
      <dgm:prSet/>
      <dgm:spPr/>
      <dgm:t>
        <a:bodyPr/>
        <a:lstStyle/>
        <a:p>
          <a:endParaRPr lang="ru-RU"/>
        </a:p>
      </dgm:t>
    </dgm:pt>
    <dgm:pt modelId="{9F397735-2274-4A1F-9E9A-5BFE86AADCCF}">
      <dgm:prSet custT="1"/>
      <dgm:spPr/>
      <dgm:t>
        <a:bodyPr/>
        <a:lstStyle/>
        <a:p>
          <a:r>
            <a:rPr lang="ru-RU" sz="1200" b="1" dirty="0" smtClean="0"/>
            <a:t>Меры социальной поддержки многодетных семей</a:t>
          </a:r>
          <a:r>
            <a:rPr lang="ru-RU" sz="1200" dirty="0" smtClean="0"/>
            <a:t>: Ежеквартальная адресная дотация - 289,00 руб. на каждого ребенка Ежемесячная денежная выплата на оплату коммунальных услуг - 1 009,00 руб. Ежегодная денежная выплата на детей школьного возраста – 1 107,00 руб. на каждого ребенка в возрасте от 6 до 17 лет</a:t>
          </a:r>
          <a:endParaRPr lang="ru-RU" sz="1200" dirty="0"/>
        </a:p>
      </dgm:t>
    </dgm:pt>
    <dgm:pt modelId="{DEFE846F-D15B-43A7-A4B9-122112E5E495}" type="parTrans" cxnId="{66D5472F-7362-4E0D-88A7-8ADD0587065D}">
      <dgm:prSet/>
      <dgm:spPr/>
      <dgm:t>
        <a:bodyPr/>
        <a:lstStyle/>
        <a:p>
          <a:endParaRPr lang="ru-RU"/>
        </a:p>
      </dgm:t>
    </dgm:pt>
    <dgm:pt modelId="{A785E121-7E8D-4236-B12A-E2FBCD30FBE9}" type="sibTrans" cxnId="{66D5472F-7362-4E0D-88A7-8ADD0587065D}">
      <dgm:prSet/>
      <dgm:spPr/>
      <dgm:t>
        <a:bodyPr/>
        <a:lstStyle/>
        <a:p>
          <a:endParaRPr lang="ru-RU"/>
        </a:p>
      </dgm:t>
    </dgm:pt>
    <dgm:pt modelId="{BC5C5AAE-CDCA-4705-A6E1-34FD53EB853F}" type="pres">
      <dgm:prSet presAssocID="{B8B1EB96-09C3-48DD-AA36-45416454DAE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9D18C0-8DC4-41DC-8CCE-510B79E32971}" type="pres">
      <dgm:prSet presAssocID="{B8B1EB96-09C3-48DD-AA36-45416454DAE4}" presName="diamond" presStyleLbl="bgShp" presStyleIdx="0" presStyleCnt="1"/>
      <dgm:spPr/>
    </dgm:pt>
    <dgm:pt modelId="{295834D6-2107-4B85-BA4F-A7792D46AE42}" type="pres">
      <dgm:prSet presAssocID="{B8B1EB96-09C3-48DD-AA36-45416454DAE4}" presName="quad1" presStyleLbl="node1" presStyleIdx="0" presStyleCnt="4" custScaleX="260594" custScaleY="100000" custLinFactNeighborX="-71020" custLinFactNeighborY="-17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74733-0F54-45F9-A754-9EFD6F269136}" type="pres">
      <dgm:prSet presAssocID="{B8B1EB96-09C3-48DD-AA36-45416454DAE4}" presName="quad2" presStyleLbl="node1" presStyleIdx="1" presStyleCnt="4" custScaleX="265768" custScaleY="156788" custLinFactX="3646" custLinFactNeighborX="100000" custLinFactNeighborY="-18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0ABB-F9FC-4AC5-B804-BA3199214D6C}" type="pres">
      <dgm:prSet presAssocID="{B8B1EB96-09C3-48DD-AA36-45416454DAE4}" presName="quad3" presStyleLbl="node1" presStyleIdx="2" presStyleCnt="4" custScaleX="260089" custScaleY="100067" custLinFactX="85184" custLinFactNeighborX="100000" custLinFactNeighborY="25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60CDA-D1E2-4F9D-85FF-B54B9FBCCB4C}" type="pres">
      <dgm:prSet presAssocID="{B8B1EB96-09C3-48DD-AA36-45416454DAE4}" presName="quad4" presStyleLbl="node1" presStyleIdx="3" presStyleCnt="4" custScaleX="262573" custScaleY="159439" custLinFactX="-100000" custLinFactNeighborX="-106865" custLinFactNeighborY="-2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74727E-51C9-432D-811B-C7BAE8F32DC6}" type="presOf" srcId="{F4EEC80C-BBDA-4DDB-9E50-2B4F125BB820}" destId="{295834D6-2107-4B85-BA4F-A7792D46AE42}" srcOrd="0" destOrd="0" presId="urn:microsoft.com/office/officeart/2005/8/layout/matrix3"/>
    <dgm:cxn modelId="{FF8B907B-BCB9-4F73-B0BA-502736D0D920}" srcId="{B8B1EB96-09C3-48DD-AA36-45416454DAE4}" destId="{31730C7A-5E3F-4C87-BC81-FBE654A28148}" srcOrd="2" destOrd="0" parTransId="{390DE592-DECC-40F2-B1DE-139F4D97F2D7}" sibTransId="{AB26F9DC-AB05-41C7-9AAB-664C34B8EAA9}"/>
    <dgm:cxn modelId="{66D5472F-7362-4E0D-88A7-8ADD0587065D}" srcId="{B8B1EB96-09C3-48DD-AA36-45416454DAE4}" destId="{9F397735-2274-4A1F-9E9A-5BFE86AADCCF}" srcOrd="3" destOrd="0" parTransId="{DEFE846F-D15B-43A7-A4B9-122112E5E495}" sibTransId="{A785E121-7E8D-4236-B12A-E2FBCD30FBE9}"/>
    <dgm:cxn modelId="{E86175E5-E22D-498E-AEC9-3E317558D44A}" type="presOf" srcId="{31730C7A-5E3F-4C87-BC81-FBE654A28148}" destId="{DD1F0ABB-F9FC-4AC5-B804-BA3199214D6C}" srcOrd="0" destOrd="0" presId="urn:microsoft.com/office/officeart/2005/8/layout/matrix3"/>
    <dgm:cxn modelId="{B3081328-8817-486C-83AF-D447CA8C1F6B}" type="presOf" srcId="{9F397735-2274-4A1F-9E9A-5BFE86AADCCF}" destId="{F7860CDA-D1E2-4F9D-85FF-B54B9FBCCB4C}" srcOrd="0" destOrd="0" presId="urn:microsoft.com/office/officeart/2005/8/layout/matrix3"/>
    <dgm:cxn modelId="{7903C154-0A79-4888-8726-B1F875D07D33}" srcId="{B8B1EB96-09C3-48DD-AA36-45416454DAE4}" destId="{9B4BAE81-7797-4164-9867-3B221FB7155F}" srcOrd="1" destOrd="0" parTransId="{F526CD47-EF02-4899-BA4E-D41313A15889}" sibTransId="{BFFCD84D-CE8F-4B7C-B8BA-A0F68830F902}"/>
    <dgm:cxn modelId="{88B78097-DA63-48A4-BA8A-79C5E2DBC9D6}" type="presOf" srcId="{9B4BAE81-7797-4164-9867-3B221FB7155F}" destId="{83674733-0F54-45F9-A754-9EFD6F269136}" srcOrd="0" destOrd="0" presId="urn:microsoft.com/office/officeart/2005/8/layout/matrix3"/>
    <dgm:cxn modelId="{D6F998C7-0EE8-478A-AE5B-E005118CF1C4}" srcId="{B8B1EB96-09C3-48DD-AA36-45416454DAE4}" destId="{F4EEC80C-BBDA-4DDB-9E50-2B4F125BB820}" srcOrd="0" destOrd="0" parTransId="{1E50F3F8-ABE8-4EB8-A955-CB9B2C7B90FC}" sibTransId="{7CEBE337-D4FD-4002-953F-99C5C3AD70E1}"/>
    <dgm:cxn modelId="{D7EC745C-3E1B-4636-84F8-9AF48789E897}" type="presOf" srcId="{B8B1EB96-09C3-48DD-AA36-45416454DAE4}" destId="{BC5C5AAE-CDCA-4705-A6E1-34FD53EB853F}" srcOrd="0" destOrd="0" presId="urn:microsoft.com/office/officeart/2005/8/layout/matrix3"/>
    <dgm:cxn modelId="{22E67115-11A9-42AF-9ADD-3DAFE4B786A4}" type="presParOf" srcId="{BC5C5AAE-CDCA-4705-A6E1-34FD53EB853F}" destId="{AC9D18C0-8DC4-41DC-8CCE-510B79E32971}" srcOrd="0" destOrd="0" presId="urn:microsoft.com/office/officeart/2005/8/layout/matrix3"/>
    <dgm:cxn modelId="{653D4F4C-6903-4E30-B342-AECBBED2C275}" type="presParOf" srcId="{BC5C5AAE-CDCA-4705-A6E1-34FD53EB853F}" destId="{295834D6-2107-4B85-BA4F-A7792D46AE42}" srcOrd="1" destOrd="0" presId="urn:microsoft.com/office/officeart/2005/8/layout/matrix3"/>
    <dgm:cxn modelId="{E291E281-DB82-4BE4-8E29-6F8A0861A258}" type="presParOf" srcId="{BC5C5AAE-CDCA-4705-A6E1-34FD53EB853F}" destId="{83674733-0F54-45F9-A754-9EFD6F269136}" srcOrd="2" destOrd="0" presId="urn:microsoft.com/office/officeart/2005/8/layout/matrix3"/>
    <dgm:cxn modelId="{AD387F87-A0C8-4B06-91AD-F6864FF63A28}" type="presParOf" srcId="{BC5C5AAE-CDCA-4705-A6E1-34FD53EB853F}" destId="{DD1F0ABB-F9FC-4AC5-B804-BA3199214D6C}" srcOrd="3" destOrd="0" presId="urn:microsoft.com/office/officeart/2005/8/layout/matrix3"/>
    <dgm:cxn modelId="{D6578890-331B-4764-88EE-1E701FE6842D}" type="presParOf" srcId="{BC5C5AAE-CDCA-4705-A6E1-34FD53EB853F}" destId="{F7860CDA-D1E2-4F9D-85FF-B54B9FBCCB4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688CE2-D846-40DD-87B2-7379ABC49AC3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</dgm:pt>
    <dgm:pt modelId="{4749B541-8B4E-4131-8FAE-3AD70C1741E8}">
      <dgm:prSet phldrT="[Текст]"/>
      <dgm:spPr/>
      <dgm:t>
        <a:bodyPr/>
        <a:lstStyle/>
        <a:p>
          <a:r>
            <a:rPr lang="ru-RU" dirty="0" smtClean="0"/>
            <a:t>Ежемесячная денежная выплата на третьего и последующего ребенка – 8 116,00 руб. Родительский капитал (после достижения третьим ребенком возраста 3 лет) –                70 000,00 руб.</a:t>
          </a:r>
          <a:endParaRPr lang="ru-RU" dirty="0"/>
        </a:p>
      </dgm:t>
    </dgm:pt>
    <dgm:pt modelId="{BE31F5B4-2CC1-4B82-838B-416F31B49D4C}" type="parTrans" cxnId="{9F998E0F-FED6-40C5-9CC1-F87F302AA1D2}">
      <dgm:prSet/>
      <dgm:spPr/>
      <dgm:t>
        <a:bodyPr/>
        <a:lstStyle/>
        <a:p>
          <a:endParaRPr lang="ru-RU"/>
        </a:p>
      </dgm:t>
    </dgm:pt>
    <dgm:pt modelId="{9D672DE4-3A66-44AF-8B4D-9D60E317DC6F}" type="sibTrans" cxnId="{9F998E0F-FED6-40C5-9CC1-F87F302AA1D2}">
      <dgm:prSet/>
      <dgm:spPr/>
      <dgm:t>
        <a:bodyPr/>
        <a:lstStyle/>
        <a:p>
          <a:endParaRPr lang="ru-RU"/>
        </a:p>
      </dgm:t>
    </dgm:pt>
    <dgm:pt modelId="{845FCB9A-960F-438C-B39F-24C8EFCA7D1B}">
      <dgm:prSet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Если доход семьи не превышает прожиточный минимум на душу населения</a:t>
          </a:r>
          <a:endParaRPr lang="ru-RU" b="1" dirty="0">
            <a:solidFill>
              <a:srgbClr val="C00000"/>
            </a:solidFill>
          </a:endParaRPr>
        </a:p>
      </dgm:t>
    </dgm:pt>
    <dgm:pt modelId="{C29810F9-172B-4FA1-B2AA-C223533B68A8}" type="parTrans" cxnId="{B98937EE-AD71-44C9-A032-D2929D80FB25}">
      <dgm:prSet/>
      <dgm:spPr/>
      <dgm:t>
        <a:bodyPr/>
        <a:lstStyle/>
        <a:p>
          <a:endParaRPr lang="ru-RU"/>
        </a:p>
      </dgm:t>
    </dgm:pt>
    <dgm:pt modelId="{6AB4B0D2-8228-4259-8DE6-26A01128F6EB}" type="sibTrans" cxnId="{B98937EE-AD71-44C9-A032-D2929D80FB25}">
      <dgm:prSet/>
      <dgm:spPr/>
      <dgm:t>
        <a:bodyPr/>
        <a:lstStyle/>
        <a:p>
          <a:endParaRPr lang="ru-RU"/>
        </a:p>
      </dgm:t>
    </dgm:pt>
    <dgm:pt modelId="{67C1E9DE-A9EE-48F8-92E2-500901F898D1}">
      <dgm:prSet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Если доход семьи не превышает полтора прожиточных минимума на душу населения </a:t>
          </a:r>
          <a:endParaRPr lang="ru-RU" b="1" dirty="0">
            <a:solidFill>
              <a:srgbClr val="C00000"/>
            </a:solidFill>
          </a:endParaRPr>
        </a:p>
      </dgm:t>
    </dgm:pt>
    <dgm:pt modelId="{D611D8C3-5A9C-4A95-8A5B-77CFA1624DB0}" type="sibTrans" cxnId="{17B5413F-2339-4193-B947-F8BEA940607F}">
      <dgm:prSet/>
      <dgm:spPr/>
      <dgm:t>
        <a:bodyPr/>
        <a:lstStyle/>
        <a:p>
          <a:endParaRPr lang="ru-RU"/>
        </a:p>
      </dgm:t>
    </dgm:pt>
    <dgm:pt modelId="{DBB3C0AB-8521-4984-B404-B0BC00BF0936}" type="parTrans" cxnId="{17B5413F-2339-4193-B947-F8BEA940607F}">
      <dgm:prSet/>
      <dgm:spPr/>
      <dgm:t>
        <a:bodyPr/>
        <a:lstStyle/>
        <a:p>
          <a:endParaRPr lang="ru-RU"/>
        </a:p>
      </dgm:t>
    </dgm:pt>
    <dgm:pt modelId="{180CB63C-6631-4739-BF50-05054146586E}">
      <dgm:prSet/>
      <dgm:spPr/>
      <dgm:t>
        <a:bodyPr/>
        <a:lstStyle/>
        <a:p>
          <a:r>
            <a:rPr lang="ru-RU" dirty="0" smtClean="0"/>
            <a:t>Ежемесячное пособие на ребенка – 317,00 руб.; пособие одинокой матери – 634,00 руб.; пособие одинокого родителя, на детей военнослужащих (по призыву), дети, чьи родители уклоняются от алиментов, дети студентов – 1 000,00 руб.</a:t>
          </a:r>
          <a:endParaRPr lang="ru-RU" dirty="0"/>
        </a:p>
      </dgm:t>
    </dgm:pt>
    <dgm:pt modelId="{53527973-2F5D-4279-93C8-F7F7E68289A1}" type="sibTrans" cxnId="{4831C83F-55A1-4CD0-84D7-7A201EDE9D16}">
      <dgm:prSet/>
      <dgm:spPr/>
      <dgm:t>
        <a:bodyPr/>
        <a:lstStyle/>
        <a:p>
          <a:endParaRPr lang="ru-RU"/>
        </a:p>
      </dgm:t>
    </dgm:pt>
    <dgm:pt modelId="{48254DAB-3757-47BE-AD56-7DC88E3583E1}" type="parTrans" cxnId="{4831C83F-55A1-4CD0-84D7-7A201EDE9D16}">
      <dgm:prSet/>
      <dgm:spPr/>
      <dgm:t>
        <a:bodyPr/>
        <a:lstStyle/>
        <a:p>
          <a:endParaRPr lang="ru-RU"/>
        </a:p>
      </dgm:t>
    </dgm:pt>
    <dgm:pt modelId="{43064406-403E-4519-913D-1AA46C40A76B}" type="pres">
      <dgm:prSet presAssocID="{DF688CE2-D846-40DD-87B2-7379ABC49AC3}" presName="Name0" presStyleCnt="0">
        <dgm:presLayoutVars>
          <dgm:dir/>
          <dgm:animLvl val="lvl"/>
          <dgm:resizeHandles val="exact"/>
        </dgm:presLayoutVars>
      </dgm:prSet>
      <dgm:spPr/>
    </dgm:pt>
    <dgm:pt modelId="{0D501973-35B1-4F33-BB80-FD17401D5E5C}" type="pres">
      <dgm:prSet presAssocID="{4749B541-8B4E-4131-8FAE-3AD70C1741E8}" presName="composite" presStyleCnt="0"/>
      <dgm:spPr/>
    </dgm:pt>
    <dgm:pt modelId="{F5BAFD99-5C51-4036-A2CD-C34A92E8B3EC}" type="pres">
      <dgm:prSet presAssocID="{4749B541-8B4E-4131-8FAE-3AD70C1741E8}" presName="parTx" presStyleLbl="alignNode1" presStyleIdx="0" presStyleCnt="2" custScaleX="105413" custLinFactNeighborX="268" custLinFactNeighborY="-1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4C8C7-6029-4C63-A674-E0C7EF71E521}" type="pres">
      <dgm:prSet presAssocID="{4749B541-8B4E-4131-8FAE-3AD70C1741E8}" presName="desTx" presStyleLbl="alignAccFollowNode1" presStyleIdx="0" presStyleCnt="2" custScaleX="105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F4877-7B34-44AD-A5ED-10B61F7BBD35}" type="pres">
      <dgm:prSet presAssocID="{9D672DE4-3A66-44AF-8B4D-9D60E317DC6F}" presName="space" presStyleCnt="0"/>
      <dgm:spPr/>
    </dgm:pt>
    <dgm:pt modelId="{D285A053-6CC7-4588-86BF-0793EA6524E5}" type="pres">
      <dgm:prSet presAssocID="{180CB63C-6631-4739-BF50-05054146586E}" presName="composite" presStyleCnt="0"/>
      <dgm:spPr/>
    </dgm:pt>
    <dgm:pt modelId="{3CE57E0C-E005-4D56-81F9-B2E537CDF654}" type="pres">
      <dgm:prSet presAssocID="{180CB63C-6631-4739-BF50-05054146586E}" presName="parTx" presStyleLbl="alignNode1" presStyleIdx="1" presStyleCnt="2" custScaleX="1080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D11BF-0905-4A68-868B-07B24A820B71}" type="pres">
      <dgm:prSet presAssocID="{180CB63C-6631-4739-BF50-05054146586E}" presName="desTx" presStyleLbl="alignAccFollowNode1" presStyleIdx="1" presStyleCnt="2" custScaleX="107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B5413F-2339-4193-B947-F8BEA940607F}" srcId="{4749B541-8B4E-4131-8FAE-3AD70C1741E8}" destId="{67C1E9DE-A9EE-48F8-92E2-500901F898D1}" srcOrd="0" destOrd="0" parTransId="{DBB3C0AB-8521-4984-B404-B0BC00BF0936}" sibTransId="{D611D8C3-5A9C-4A95-8A5B-77CFA1624DB0}"/>
    <dgm:cxn modelId="{ADF647F6-7657-46D1-8B3A-F1B186FE127E}" type="presOf" srcId="{4749B541-8B4E-4131-8FAE-3AD70C1741E8}" destId="{F5BAFD99-5C51-4036-A2CD-C34A92E8B3EC}" srcOrd="0" destOrd="0" presId="urn:microsoft.com/office/officeart/2005/8/layout/hList1"/>
    <dgm:cxn modelId="{88359037-1979-4F83-B719-B0A81895BECB}" type="presOf" srcId="{180CB63C-6631-4739-BF50-05054146586E}" destId="{3CE57E0C-E005-4D56-81F9-B2E537CDF654}" srcOrd="0" destOrd="0" presId="urn:microsoft.com/office/officeart/2005/8/layout/hList1"/>
    <dgm:cxn modelId="{B98937EE-AD71-44C9-A032-D2929D80FB25}" srcId="{180CB63C-6631-4739-BF50-05054146586E}" destId="{845FCB9A-960F-438C-B39F-24C8EFCA7D1B}" srcOrd="0" destOrd="0" parTransId="{C29810F9-172B-4FA1-B2AA-C223533B68A8}" sibTransId="{6AB4B0D2-8228-4259-8DE6-26A01128F6EB}"/>
    <dgm:cxn modelId="{4831C83F-55A1-4CD0-84D7-7A201EDE9D16}" srcId="{DF688CE2-D846-40DD-87B2-7379ABC49AC3}" destId="{180CB63C-6631-4739-BF50-05054146586E}" srcOrd="1" destOrd="0" parTransId="{48254DAB-3757-47BE-AD56-7DC88E3583E1}" sibTransId="{53527973-2F5D-4279-93C8-F7F7E68289A1}"/>
    <dgm:cxn modelId="{9F998E0F-FED6-40C5-9CC1-F87F302AA1D2}" srcId="{DF688CE2-D846-40DD-87B2-7379ABC49AC3}" destId="{4749B541-8B4E-4131-8FAE-3AD70C1741E8}" srcOrd="0" destOrd="0" parTransId="{BE31F5B4-2CC1-4B82-838B-416F31B49D4C}" sibTransId="{9D672DE4-3A66-44AF-8B4D-9D60E317DC6F}"/>
    <dgm:cxn modelId="{43DA86D5-6715-4A2D-AC40-541B2728D109}" type="presOf" srcId="{DF688CE2-D846-40DD-87B2-7379ABC49AC3}" destId="{43064406-403E-4519-913D-1AA46C40A76B}" srcOrd="0" destOrd="0" presId="urn:microsoft.com/office/officeart/2005/8/layout/hList1"/>
    <dgm:cxn modelId="{93562CD9-2FDE-4D8E-A361-C1D1014A6957}" type="presOf" srcId="{845FCB9A-960F-438C-B39F-24C8EFCA7D1B}" destId="{499D11BF-0905-4A68-868B-07B24A820B71}" srcOrd="0" destOrd="0" presId="urn:microsoft.com/office/officeart/2005/8/layout/hList1"/>
    <dgm:cxn modelId="{EAC0B150-EBDD-46C8-92DD-6E27B4D15CED}" type="presOf" srcId="{67C1E9DE-A9EE-48F8-92E2-500901F898D1}" destId="{AD54C8C7-6029-4C63-A674-E0C7EF71E521}" srcOrd="0" destOrd="0" presId="urn:microsoft.com/office/officeart/2005/8/layout/hList1"/>
    <dgm:cxn modelId="{E4C3EE1C-EAAE-47C7-B6F1-27F4DB054FB3}" type="presParOf" srcId="{43064406-403E-4519-913D-1AA46C40A76B}" destId="{0D501973-35B1-4F33-BB80-FD17401D5E5C}" srcOrd="0" destOrd="0" presId="urn:microsoft.com/office/officeart/2005/8/layout/hList1"/>
    <dgm:cxn modelId="{51A76989-5B84-4916-B29B-D008F9546D2C}" type="presParOf" srcId="{0D501973-35B1-4F33-BB80-FD17401D5E5C}" destId="{F5BAFD99-5C51-4036-A2CD-C34A92E8B3EC}" srcOrd="0" destOrd="0" presId="urn:microsoft.com/office/officeart/2005/8/layout/hList1"/>
    <dgm:cxn modelId="{CA83EFA2-F3AB-4C29-9C50-8F2C11FBCF4F}" type="presParOf" srcId="{0D501973-35B1-4F33-BB80-FD17401D5E5C}" destId="{AD54C8C7-6029-4C63-A674-E0C7EF71E521}" srcOrd="1" destOrd="0" presId="urn:microsoft.com/office/officeart/2005/8/layout/hList1"/>
    <dgm:cxn modelId="{DC3A27F8-2F73-49D5-B942-278CE7C442BF}" type="presParOf" srcId="{43064406-403E-4519-913D-1AA46C40A76B}" destId="{5D4F4877-7B34-44AD-A5ED-10B61F7BBD35}" srcOrd="1" destOrd="0" presId="urn:microsoft.com/office/officeart/2005/8/layout/hList1"/>
    <dgm:cxn modelId="{4C1BCCED-AF86-4F87-9501-BA9473BB8975}" type="presParOf" srcId="{43064406-403E-4519-913D-1AA46C40A76B}" destId="{D285A053-6CC7-4588-86BF-0793EA6524E5}" srcOrd="2" destOrd="0" presId="urn:microsoft.com/office/officeart/2005/8/layout/hList1"/>
    <dgm:cxn modelId="{01D46215-77A2-42E5-AD5F-CFAB61267E34}" type="presParOf" srcId="{D285A053-6CC7-4588-86BF-0793EA6524E5}" destId="{3CE57E0C-E005-4D56-81F9-B2E537CDF654}" srcOrd="0" destOrd="0" presId="urn:microsoft.com/office/officeart/2005/8/layout/hList1"/>
    <dgm:cxn modelId="{B88405A0-5441-4B65-9A0B-0260A111F572}" type="presParOf" srcId="{D285A053-6CC7-4588-86BF-0793EA6524E5}" destId="{499D11BF-0905-4A68-868B-07B24A820B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AD92D-C239-4E9B-9A61-83B0B9F94CD4}">
      <dsp:nvSpPr>
        <dsp:cNvPr id="0" name=""/>
        <dsp:cNvSpPr/>
      </dsp:nvSpPr>
      <dsp:spPr>
        <a:xfrm>
          <a:off x="1810316" y="2261394"/>
          <a:ext cx="563720" cy="1611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860" y="0"/>
              </a:lnTo>
              <a:lnTo>
                <a:pt x="281860" y="1611243"/>
              </a:lnTo>
              <a:lnTo>
                <a:pt x="563720" y="161124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049501" y="3024340"/>
        <a:ext cx="85350" cy="85350"/>
      </dsp:txXfrm>
    </dsp:sp>
    <dsp:sp modelId="{BF0809CC-2308-400E-AEEC-EEDD24D8AC66}">
      <dsp:nvSpPr>
        <dsp:cNvPr id="0" name=""/>
        <dsp:cNvSpPr/>
      </dsp:nvSpPr>
      <dsp:spPr>
        <a:xfrm>
          <a:off x="1810316" y="2261394"/>
          <a:ext cx="563720" cy="537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860" y="0"/>
              </a:lnTo>
              <a:lnTo>
                <a:pt x="281860" y="537081"/>
              </a:lnTo>
              <a:lnTo>
                <a:pt x="563720" y="5370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72711" y="2510469"/>
        <a:ext cx="38930" cy="38930"/>
      </dsp:txXfrm>
    </dsp:sp>
    <dsp:sp modelId="{9A386602-F3E3-41A6-9EF9-AF56F0DC19C0}">
      <dsp:nvSpPr>
        <dsp:cNvPr id="0" name=""/>
        <dsp:cNvSpPr/>
      </dsp:nvSpPr>
      <dsp:spPr>
        <a:xfrm>
          <a:off x="1810316" y="1724312"/>
          <a:ext cx="563720" cy="537081"/>
        </a:xfrm>
        <a:custGeom>
          <a:avLst/>
          <a:gdLst/>
          <a:ahLst/>
          <a:cxnLst/>
          <a:rect l="0" t="0" r="0" b="0"/>
          <a:pathLst>
            <a:path>
              <a:moveTo>
                <a:pt x="0" y="537081"/>
              </a:moveTo>
              <a:lnTo>
                <a:pt x="281860" y="537081"/>
              </a:lnTo>
              <a:lnTo>
                <a:pt x="281860" y="0"/>
              </a:lnTo>
              <a:lnTo>
                <a:pt x="5637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72711" y="1973388"/>
        <a:ext cx="38930" cy="38930"/>
      </dsp:txXfrm>
    </dsp:sp>
    <dsp:sp modelId="{7B284A6A-2B9E-447F-83BE-87413F9D1C8E}">
      <dsp:nvSpPr>
        <dsp:cNvPr id="0" name=""/>
        <dsp:cNvSpPr/>
      </dsp:nvSpPr>
      <dsp:spPr>
        <a:xfrm>
          <a:off x="1810316" y="650150"/>
          <a:ext cx="563720" cy="1611243"/>
        </a:xfrm>
        <a:custGeom>
          <a:avLst/>
          <a:gdLst/>
          <a:ahLst/>
          <a:cxnLst/>
          <a:rect l="0" t="0" r="0" b="0"/>
          <a:pathLst>
            <a:path>
              <a:moveTo>
                <a:pt x="0" y="1611243"/>
              </a:moveTo>
              <a:lnTo>
                <a:pt x="281860" y="1611243"/>
              </a:lnTo>
              <a:lnTo>
                <a:pt x="281860" y="0"/>
              </a:lnTo>
              <a:lnTo>
                <a:pt x="5637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049501" y="1413097"/>
        <a:ext cx="85350" cy="85350"/>
      </dsp:txXfrm>
    </dsp:sp>
    <dsp:sp modelId="{51D08503-D3BF-4DEC-924B-FC8B4B34A361}">
      <dsp:nvSpPr>
        <dsp:cNvPr id="0" name=""/>
        <dsp:cNvSpPr/>
      </dsp:nvSpPr>
      <dsp:spPr>
        <a:xfrm rot="16200000">
          <a:off x="-880742" y="1831729"/>
          <a:ext cx="4522788" cy="8593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Пособия и компенсации при рождении первого ребенка независимо от дохода семьи</a:t>
          </a:r>
          <a:endParaRPr lang="ru-RU" sz="1900" kern="1200" dirty="0"/>
        </a:p>
      </dsp:txBody>
      <dsp:txXfrm>
        <a:off x="-880742" y="1831729"/>
        <a:ext cx="4522788" cy="859329"/>
      </dsp:txXfrm>
    </dsp:sp>
    <dsp:sp modelId="{3C77B055-5FD4-4498-A0A9-06B3F31640B2}">
      <dsp:nvSpPr>
        <dsp:cNvPr id="0" name=""/>
        <dsp:cNvSpPr/>
      </dsp:nvSpPr>
      <dsp:spPr>
        <a:xfrm>
          <a:off x="2374036" y="220485"/>
          <a:ext cx="2818601" cy="859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Единовременное пособие при рождении ребенка - 17 479,73 руб.</a:t>
          </a:r>
          <a:endParaRPr lang="ru-RU" sz="900" kern="1200" dirty="0"/>
        </a:p>
      </dsp:txBody>
      <dsp:txXfrm>
        <a:off x="2374036" y="220485"/>
        <a:ext cx="2818601" cy="859329"/>
      </dsp:txXfrm>
    </dsp:sp>
    <dsp:sp modelId="{EEA98B11-E0C0-49DA-98F3-F3D8EDFAD86C}">
      <dsp:nvSpPr>
        <dsp:cNvPr id="0" name=""/>
        <dsp:cNvSpPr/>
      </dsp:nvSpPr>
      <dsp:spPr>
        <a:xfrm>
          <a:off x="2374036" y="1294648"/>
          <a:ext cx="2818601" cy="859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Ежемесячное пособие по уходу за ребенком до достижения им возраста 1,5 </a:t>
          </a:r>
          <a:r>
            <a:rPr lang="ru-RU" sz="900" kern="1200" dirty="0" err="1" smtClean="0"/>
            <a:t>лет:Неработающим</a:t>
          </a:r>
          <a:r>
            <a:rPr lang="ru-RU" sz="900" kern="1200" dirty="0" smtClean="0"/>
            <a:t> - 3 277,45 </a:t>
          </a:r>
          <a:r>
            <a:rPr lang="ru-RU" sz="900" kern="1200" dirty="0" err="1" smtClean="0"/>
            <a:t>руб.Работающим</a:t>
          </a:r>
          <a:r>
            <a:rPr lang="ru-RU" sz="900" kern="1200" dirty="0" smtClean="0"/>
            <a:t> – 40% от среднего заработка, на который начисляются страховые взносы на обязательное социальное страхование на случай временной нетрудоспособности и в связи с материнством</a:t>
          </a:r>
          <a:endParaRPr lang="ru-RU" sz="900" kern="1200" dirty="0"/>
        </a:p>
      </dsp:txBody>
      <dsp:txXfrm>
        <a:off x="2374036" y="1294648"/>
        <a:ext cx="2818601" cy="859329"/>
      </dsp:txXfrm>
    </dsp:sp>
    <dsp:sp modelId="{DD7B6357-9118-48A9-BC00-F03E2E7079F1}">
      <dsp:nvSpPr>
        <dsp:cNvPr id="0" name=""/>
        <dsp:cNvSpPr/>
      </dsp:nvSpPr>
      <dsp:spPr>
        <a:xfrm>
          <a:off x="2374036" y="2368810"/>
          <a:ext cx="2818601" cy="859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Ежемесячное пособие на ребенка военнослужащего, проходящего военную службу по призыву - 11 863,27 руб.</a:t>
          </a:r>
          <a:endParaRPr lang="ru-RU" sz="900" kern="1200" dirty="0"/>
        </a:p>
      </dsp:txBody>
      <dsp:txXfrm>
        <a:off x="2374036" y="2368810"/>
        <a:ext cx="2818601" cy="859329"/>
      </dsp:txXfrm>
    </dsp:sp>
    <dsp:sp modelId="{EE8EF3F0-E0A1-4B6E-B2E8-323E9620BAC8}">
      <dsp:nvSpPr>
        <dsp:cNvPr id="0" name=""/>
        <dsp:cNvSpPr/>
      </dsp:nvSpPr>
      <dsp:spPr>
        <a:xfrm>
          <a:off x="2374036" y="3442972"/>
          <a:ext cx="2818601" cy="859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Дополнительное единовременное пособие на ребенка, рожденного матерью в возрасте до 24 лет включительно – 50 000,00 руб.</a:t>
          </a:r>
          <a:endParaRPr lang="ru-RU" sz="900" kern="1200" dirty="0"/>
        </a:p>
      </dsp:txBody>
      <dsp:txXfrm>
        <a:off x="2374036" y="3442972"/>
        <a:ext cx="2818601" cy="859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788C1-9932-4D2E-B104-E5A1A54E3BB6}">
      <dsp:nvSpPr>
        <dsp:cNvPr id="0" name=""/>
        <dsp:cNvSpPr/>
      </dsp:nvSpPr>
      <dsp:spPr>
        <a:xfrm>
          <a:off x="0" y="0"/>
          <a:ext cx="4137025" cy="4137025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B5F84A-2FDB-421B-9FD0-EAC2C48696FB}">
      <dsp:nvSpPr>
        <dsp:cNvPr id="0" name=""/>
        <dsp:cNvSpPr/>
      </dsp:nvSpPr>
      <dsp:spPr>
        <a:xfrm>
          <a:off x="1378508" y="359742"/>
          <a:ext cx="4653698" cy="963532"/>
        </a:xfrm>
        <a:prstGeom prst="roundRect">
          <a:avLst/>
        </a:prstGeom>
        <a:solidFill>
          <a:schemeClr val="accent6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/>
              </a:solidFill>
            </a:rPr>
            <a:t>Если доход семьи не превышает полтора прожиточных минимума трудоспособного населения за второй квартал года предшествующего году обращения</a:t>
          </a:r>
          <a:r>
            <a:rPr lang="ru-RU" sz="1000" b="1" kern="1200" dirty="0" smtClean="0"/>
            <a:t> - </a:t>
          </a:r>
          <a:r>
            <a:rPr lang="ru-RU" sz="1000" b="0" kern="1200" dirty="0" smtClean="0"/>
            <a:t>Ежемесячная денежная выплата при </a:t>
          </a:r>
          <a:r>
            <a:rPr lang="ru-RU" sz="1000" b="0" kern="1200" smtClean="0"/>
            <a:t>рождении </a:t>
          </a:r>
          <a:r>
            <a:rPr lang="ru-RU" sz="1000" b="0" kern="1200" smtClean="0"/>
            <a:t>второго </a:t>
          </a:r>
          <a:r>
            <a:rPr lang="ru-RU" sz="1000" b="0" kern="1200" dirty="0" smtClean="0"/>
            <a:t>ребенка – 9 569,00 руб. (выплата осуществляется в Пенсионном фонде РФ из средств материнского капитала)</a:t>
          </a:r>
          <a:endParaRPr lang="ru-RU" sz="1000" b="0" kern="1200" dirty="0"/>
        </a:p>
      </dsp:txBody>
      <dsp:txXfrm>
        <a:off x="1425544" y="406778"/>
        <a:ext cx="4559626" cy="869460"/>
      </dsp:txXfrm>
    </dsp:sp>
    <dsp:sp modelId="{1600E01E-D891-4DF5-A354-F6E144CF4EF7}">
      <dsp:nvSpPr>
        <dsp:cNvPr id="0" name=""/>
        <dsp:cNvSpPr/>
      </dsp:nvSpPr>
      <dsp:spPr>
        <a:xfrm>
          <a:off x="2458611" y="1727892"/>
          <a:ext cx="4753811" cy="1041085"/>
        </a:xfrm>
        <a:prstGeom prst="roundRect">
          <a:avLst/>
        </a:prstGeom>
        <a:solidFill>
          <a:schemeClr val="accent6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/>
              </a:solidFill>
            </a:rPr>
            <a:t>Если доход семьи не превышает полтора прожиточных минимума на душу населения </a:t>
          </a:r>
          <a:r>
            <a:rPr lang="ru-RU" sz="1000" b="1" kern="1200" dirty="0" smtClean="0"/>
            <a:t>- </a:t>
          </a:r>
          <a:r>
            <a:rPr lang="ru-RU" sz="1000" b="0" kern="1200" dirty="0" smtClean="0"/>
            <a:t>Дополнительное единовременное пособие на ребенка при условии, если первый ребенок не достиг возраста 3 лет – 50 000,00 руб.</a:t>
          </a:r>
          <a:endParaRPr lang="ru-RU" sz="1000" b="0" kern="1200" dirty="0"/>
        </a:p>
      </dsp:txBody>
      <dsp:txXfrm>
        <a:off x="2509433" y="1778714"/>
        <a:ext cx="4652167" cy="939441"/>
      </dsp:txXfrm>
    </dsp:sp>
    <dsp:sp modelId="{601B3C84-8BDC-43B2-B2CD-C36CCFAC647E}">
      <dsp:nvSpPr>
        <dsp:cNvPr id="0" name=""/>
        <dsp:cNvSpPr/>
      </dsp:nvSpPr>
      <dsp:spPr>
        <a:xfrm>
          <a:off x="3466729" y="3053708"/>
          <a:ext cx="4674887" cy="1083316"/>
        </a:xfrm>
        <a:prstGeom prst="roundRect">
          <a:avLst/>
        </a:prstGeom>
        <a:solidFill>
          <a:schemeClr val="accent6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/>
              </a:solidFill>
            </a:rPr>
            <a:t>Если доход семьи не превышает прожиточный минимум на душу населения </a:t>
          </a:r>
          <a:r>
            <a:rPr lang="ru-RU" sz="1000" b="1" kern="1200" dirty="0" smtClean="0"/>
            <a:t>- </a:t>
          </a:r>
          <a:r>
            <a:rPr lang="ru-RU" sz="1000" b="0" kern="1200" dirty="0" smtClean="0"/>
            <a:t>Ежемесячное пособие на ребенка – 317,00 руб.; пособие одинокой матери – 634,00 руб.; пособие одинокого родителя, на детей военнослужащих (по призыву), дети, чьи родители уклоняются от алиментов, дети студентов – 1 000,00 руб.</a:t>
          </a:r>
          <a:endParaRPr lang="ru-RU" sz="1000" b="0" kern="1200" dirty="0"/>
        </a:p>
      </dsp:txBody>
      <dsp:txXfrm>
        <a:off x="3519612" y="3106591"/>
        <a:ext cx="4569121" cy="977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D18C0-8DC4-41DC-8CCE-510B79E32971}">
      <dsp:nvSpPr>
        <dsp:cNvPr id="0" name=""/>
        <dsp:cNvSpPr/>
      </dsp:nvSpPr>
      <dsp:spPr>
        <a:xfrm>
          <a:off x="2514929" y="-8187"/>
          <a:ext cx="3167781" cy="3167781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95834D6-2107-4B85-BA4F-A7792D46AE42}">
      <dsp:nvSpPr>
        <dsp:cNvPr id="0" name=""/>
        <dsp:cNvSpPr/>
      </dsp:nvSpPr>
      <dsp:spPr>
        <a:xfrm>
          <a:off x="946445" y="71435"/>
          <a:ext cx="3219468" cy="12354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Единовременное пособие при рождении ребенк</a:t>
          </a:r>
          <a:r>
            <a:rPr lang="ru-RU" sz="1400" kern="1200" dirty="0" smtClean="0"/>
            <a:t>а - 17 479,73 руб.</a:t>
          </a:r>
          <a:endParaRPr lang="ru-RU" sz="1400" kern="1200" dirty="0"/>
        </a:p>
      </dsp:txBody>
      <dsp:txXfrm>
        <a:off x="1006754" y="131744"/>
        <a:ext cx="3098850" cy="1114816"/>
      </dsp:txXfrm>
    </dsp:sp>
    <dsp:sp modelId="{83674733-0F54-45F9-A754-9EFD6F269136}">
      <dsp:nvSpPr>
        <dsp:cNvPr id="0" name=""/>
        <dsp:cNvSpPr/>
      </dsp:nvSpPr>
      <dsp:spPr>
        <a:xfrm>
          <a:off x="4402837" y="-58037"/>
          <a:ext cx="3283389" cy="1937013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Ежемесячное пособие по уходу за ребенком до достижения им возраста 1,5 лет: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Неработаюшим</a:t>
          </a:r>
          <a:r>
            <a:rPr lang="ru-RU" sz="1200" kern="1200" dirty="0" smtClean="0"/>
            <a:t> - 6 554,89 руб. Работающим – 40% от среднего заработка, на который начисляются страховые взносы на обязательное социальное страхование на случай временной нетрудоспособности и в связи с материнством</a:t>
          </a:r>
          <a:endParaRPr lang="ru-RU" sz="1200" kern="1200" dirty="0"/>
        </a:p>
      </dsp:txBody>
      <dsp:txXfrm>
        <a:off x="4497394" y="36520"/>
        <a:ext cx="3094275" cy="1747899"/>
      </dsp:txXfrm>
    </dsp:sp>
    <dsp:sp modelId="{DD1F0ABB-F9FC-4AC5-B804-BA3199214D6C}">
      <dsp:nvSpPr>
        <dsp:cNvPr id="0" name=""/>
        <dsp:cNvSpPr/>
      </dsp:nvSpPr>
      <dsp:spPr>
        <a:xfrm>
          <a:off x="4114798" y="1931518"/>
          <a:ext cx="3213229" cy="1236262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Ежемесячное пособие на ребенка военнослужащего, проходящего военную службу по призыву</a:t>
          </a:r>
          <a:r>
            <a:rPr lang="ru-RU" sz="1400" kern="1200" dirty="0" smtClean="0"/>
            <a:t> - 11 863,27 руб.</a:t>
          </a:r>
          <a:endParaRPr lang="ru-RU" sz="1400" kern="1200" dirty="0"/>
        </a:p>
      </dsp:txBody>
      <dsp:txXfrm>
        <a:off x="4175147" y="1991867"/>
        <a:ext cx="3092531" cy="1115564"/>
      </dsp:txXfrm>
    </dsp:sp>
    <dsp:sp modelId="{F7860CDA-D1E2-4F9D-85FF-B54B9FBCCB4C}">
      <dsp:nvSpPr>
        <dsp:cNvPr id="0" name=""/>
        <dsp:cNvSpPr/>
      </dsp:nvSpPr>
      <dsp:spPr>
        <a:xfrm>
          <a:off x="586413" y="1223562"/>
          <a:ext cx="3243917" cy="196976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Меры социальной поддержки многодетных семей</a:t>
          </a:r>
          <a:r>
            <a:rPr lang="ru-RU" sz="1200" kern="1200" dirty="0" smtClean="0"/>
            <a:t>: Ежеквартальная адресная дотация - 289,00 руб. на каждого ребенка Ежемесячная денежная выплата на оплату коммунальных услуг - 1 009,00 руб. Ежегодная денежная выплата на детей школьного возраста – 1 107,00 руб. на каждого ребенка в возрасте от 6 до 17 лет</a:t>
          </a:r>
          <a:endParaRPr lang="ru-RU" sz="1200" kern="1200" dirty="0"/>
        </a:p>
      </dsp:txBody>
      <dsp:txXfrm>
        <a:off x="682569" y="1319718"/>
        <a:ext cx="3051605" cy="17774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МЕРЫ СОЦИАЛЬНОЙ ПОДДЕРЖКИ СЕМЬЯМ С ДЕТЬМИ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25820"/>
              </p:ext>
            </p:extLst>
          </p:nvPr>
        </p:nvGraphicFramePr>
        <p:xfrm>
          <a:off x="611560" y="2276872"/>
          <a:ext cx="7931224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2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" y="1988840"/>
            <a:ext cx="7643192" cy="436910"/>
          </a:xfrm>
        </p:spPr>
        <p:txBody>
          <a:bodyPr/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Пример расчета среднедушевого дохода семьи: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6418" y="2636912"/>
            <a:ext cx="4906888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(ДМ+ДП+МСП) / N / 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где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ДМ - Доход мамы за 3 месяца предшествующих месяцу обращения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ДП - Доход папы за 3 месяца предшествующих месяцу обращения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МСП - Меры социальной поддержки, получаемые всеми членами семьи (пенсии, стипендии, субсидии и т.д.) за 3 месяца предшествующих месяцу обращения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N -  количество членов семьи (родители и дети до 18 лет)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3 - количество месяцев дохода (3 месяца) 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Важно. При назначении Ежемесячной денежной выплата при рождении первого ребенка доход учитывается за 12 месяцев предшествующих месяцу обращения</a:t>
            </a:r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425684"/>
            <a:ext cx="3703912" cy="3086593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11250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061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счастье, любовь и удача,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летом поездки на дачу.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праздник, семейные даты,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Подарки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, покупки, приятные траты.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Рождение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детей, первый шаг, первый лепет,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Мечты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 хорошем, волнение и трепет.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труд, друг о друге забота,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много домашней работы.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важно!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Семья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 это сложно!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Но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счастливо жить одному невозможно! </a:t>
            </a:r>
          </a:p>
        </p:txBody>
      </p:sp>
    </p:spTree>
    <p:extLst>
      <p:ext uri="{BB962C8B-B14F-4D97-AF65-F5344CB8AC3E}">
        <p14:creationId xmlns:p14="http://schemas.microsoft.com/office/powerpoint/2010/main" val="38952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158163" cy="3482975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Семья – словечко странное,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Хотя не </a:t>
            </a:r>
            <a:r>
              <a:rPr lang="ru-RU" sz="1600" b="1" i="1" dirty="0" smtClean="0">
                <a:solidFill>
                  <a:schemeClr val="tx2"/>
                </a:solidFill>
              </a:rPr>
              <a:t>иностранное.</a:t>
            </a:r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chemeClr val="tx2"/>
                </a:solidFill>
              </a:rPr>
              <a:t>Как </a:t>
            </a:r>
            <a:r>
              <a:rPr lang="ru-RU" sz="1600" b="1" i="1" dirty="0">
                <a:solidFill>
                  <a:schemeClr val="tx2"/>
                </a:solidFill>
              </a:rPr>
              <a:t>слово получилось,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Не ясно нам совсем.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Ну, «Я» – мы понимаем,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А почему их семь?</a:t>
            </a:r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chemeClr val="tx2"/>
                </a:solidFill>
              </a:rPr>
              <a:t>Не </a:t>
            </a:r>
            <a:r>
              <a:rPr lang="ru-RU" sz="1600" b="1" i="1" dirty="0">
                <a:solidFill>
                  <a:schemeClr val="tx2"/>
                </a:solidFill>
              </a:rPr>
              <a:t>надо думать и гадать,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А надо просто сосчитать: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Два дедушки,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Две бабушки,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Плюс папа, мама, я.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Сложили? Получается семь человек,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tx2"/>
                </a:solidFill>
              </a:rPr>
              <a:t>Семь «Я»! </a:t>
            </a:r>
            <a:endParaRPr lang="ru-RU" sz="1600" b="1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pPr algn="r"/>
            <a: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  <a:t>Ребенка милого рожденье</a:t>
            </a:r>
            <a:b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</a:br>
            <a: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  <a:t>Приветствует мой запоздалый стих.</a:t>
            </a:r>
            <a:b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</a:br>
            <a: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  <a:t>Да будет с ним благословенье</a:t>
            </a:r>
            <a:b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</a:br>
            <a:r>
              <a:rPr lang="ru-RU" sz="1400" b="1" i="1" dirty="0">
                <a:solidFill>
                  <a:srgbClr val="7030A0"/>
                </a:solidFill>
                <a:latin typeface="Book Antiqua" panose="02040602050305030304" pitchFamily="18" charset="0"/>
              </a:rPr>
              <a:t>Всех ангелов небесных и </a:t>
            </a:r>
            <a:r>
              <a:rPr lang="ru-RU" sz="1400" b="1" i="1" dirty="0" smtClean="0">
                <a:solidFill>
                  <a:srgbClr val="7030A0"/>
                </a:solidFill>
                <a:latin typeface="Book Antiqua" panose="02040602050305030304" pitchFamily="18" charset="0"/>
              </a:rPr>
              <a:t>земных!</a:t>
            </a:r>
            <a:br>
              <a:rPr lang="ru-RU" sz="1400" b="1" i="1" dirty="0" smtClean="0">
                <a:solidFill>
                  <a:srgbClr val="7030A0"/>
                </a:solidFill>
                <a:latin typeface="Book Antiqua" panose="02040602050305030304" pitchFamily="18" charset="0"/>
              </a:rPr>
            </a:br>
            <a:r>
              <a:rPr lang="ru-RU" sz="1400" b="1" i="1" dirty="0" smtClean="0">
                <a:solidFill>
                  <a:srgbClr val="7030A0"/>
                </a:solidFill>
                <a:latin typeface="Book Antiqua" panose="02040602050305030304" pitchFamily="18" charset="0"/>
              </a:rPr>
              <a:t>М.Ю. Лермонтов</a:t>
            </a:r>
            <a:endParaRPr lang="ru-RU" sz="1400" b="1" i="1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098306"/>
              </p:ext>
            </p:extLst>
          </p:nvPr>
        </p:nvGraphicFramePr>
        <p:xfrm>
          <a:off x="500063" y="1714500"/>
          <a:ext cx="6143625" cy="452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79779" y="1772816"/>
            <a:ext cx="4022104" cy="2664296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Если доход семьи не превышает полтора прожиточных минимума трудоспособного населения за второй квартал года предшествующего году обращения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Ежемесячная денежная выплата при рождении первого ребенка – 9 569,00 руб.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211960" y="3025552"/>
            <a:ext cx="4446528" cy="3427784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Если доход семьи не превышает прожиточный минимум на душу населения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Ежемесячное пособие на ребенка – 317,00 руб.; пособие одинокой матери – 634,00 руб.; пособие одинокого родителя, на детей военнослужащих (по призыву), дети, чьи родители уклоняются от алиментов, дети студентов – 1 000,00 руб.</a:t>
            </a:r>
          </a:p>
        </p:txBody>
      </p:sp>
    </p:spTree>
    <p:extLst>
      <p:ext uri="{BB962C8B-B14F-4D97-AF65-F5344CB8AC3E}">
        <p14:creationId xmlns:p14="http://schemas.microsoft.com/office/powerpoint/2010/main" val="26538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4048" y="2276872"/>
            <a:ext cx="3758208" cy="804862"/>
          </a:xfrm>
        </p:spPr>
        <p:txBody>
          <a:bodyPr/>
          <a:lstStyle/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Скоро будет в доме чудо,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А какое - я не знаю.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Но все взрослые друг другу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Что-то шепчут и вздыхают,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Улыбаются чему-то,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Что-то часто покупают,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Для кого-то и кому-то…</a:t>
            </a:r>
          </a:p>
          <a:p>
            <a:pPr algn="ctr"/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Мне секрет не открывают.</a:t>
            </a: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179512" y="2852936"/>
            <a:ext cx="4978896" cy="37341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48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792088"/>
          </a:xfrm>
        </p:spPr>
        <p:txBody>
          <a:bodyPr/>
          <a:lstStyle/>
          <a:p>
            <a:r>
              <a:rPr lang="ru-RU" sz="2000" b="1" i="1" dirty="0">
                <a:solidFill>
                  <a:srgbClr val="C00000"/>
                </a:solidFill>
                <a:latin typeface="Constantia" panose="02030602050306030303" pitchFamily="18" charset="0"/>
              </a:rPr>
              <a:t>Пособия и </a:t>
            </a:r>
            <a:r>
              <a:rPr lang="ru-RU" sz="2000" b="1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компенсации при рождении второго </a:t>
            </a:r>
            <a:r>
              <a:rPr lang="ru-RU" sz="2000" b="1" i="1" dirty="0">
                <a:solidFill>
                  <a:srgbClr val="C00000"/>
                </a:solidFill>
                <a:latin typeface="Constantia" panose="02030602050306030303" pitchFamily="18" charset="0"/>
              </a:rPr>
              <a:t>независимо от дохода семьи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72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" y="2780928"/>
            <a:ext cx="2530624" cy="1800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2"/>
                </a:solidFill>
              </a:rPr>
              <a:t>Единовременное пособие при рождении ребенка - </a:t>
            </a:r>
            <a:r>
              <a:rPr lang="ru-RU" sz="1400" b="1" i="1" dirty="0">
                <a:solidFill>
                  <a:srgbClr val="C00000"/>
                </a:solidFill>
              </a:rPr>
              <a:t>17 479,73 руб.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808" y="3429000"/>
            <a:ext cx="3456384" cy="23042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2"/>
                </a:solidFill>
              </a:rPr>
              <a:t>Ежемесячное пособие по уходу за ребенком до достижения им возраста 1,5 лет: Неработающим - </a:t>
            </a:r>
            <a:r>
              <a:rPr lang="ru-RU" sz="1400" b="1" i="1" dirty="0" smtClean="0">
                <a:solidFill>
                  <a:srgbClr val="C00000"/>
                </a:solidFill>
              </a:rPr>
              <a:t>6554,89 </a:t>
            </a:r>
            <a:r>
              <a:rPr lang="ru-RU" sz="1400" b="1" i="1" dirty="0">
                <a:solidFill>
                  <a:srgbClr val="C00000"/>
                </a:solidFill>
              </a:rPr>
              <a:t>руб. </a:t>
            </a:r>
            <a:r>
              <a:rPr lang="ru-RU" sz="1400" b="1" i="1" dirty="0">
                <a:solidFill>
                  <a:schemeClr val="tx2"/>
                </a:solidFill>
              </a:rPr>
              <a:t>Работающим – 40% от среднего заработка, на который начисляются страховые взносы на обязательное социальное страхование на случай временной нетрудоспособности и в связи с материнством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84168" y="4581128"/>
            <a:ext cx="2602632" cy="18722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2"/>
                </a:solidFill>
              </a:rPr>
              <a:t>Ежемесячное пособие на ребенка военнослужащего, проходящего военную службу по призыву - </a:t>
            </a:r>
            <a:r>
              <a:rPr lang="ru-RU" sz="1400" b="1" i="1" dirty="0">
                <a:solidFill>
                  <a:srgbClr val="C00000"/>
                </a:solidFill>
              </a:rPr>
              <a:t>11 863,27 руб.</a:t>
            </a:r>
          </a:p>
        </p:txBody>
      </p:sp>
    </p:spTree>
    <p:extLst>
      <p:ext uri="{BB962C8B-B14F-4D97-AF65-F5344CB8AC3E}">
        <p14:creationId xmlns:p14="http://schemas.microsoft.com/office/powerpoint/2010/main" val="15316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1417638"/>
            <a:ext cx="61664" cy="67146"/>
          </a:xfrm>
        </p:spPr>
        <p:txBody>
          <a:bodyPr/>
          <a:lstStyle/>
          <a:p>
            <a:r>
              <a:rPr lang="ru-RU" dirty="0" smtClean="0"/>
              <a:t>                 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365346"/>
              </p:ext>
            </p:extLst>
          </p:nvPr>
        </p:nvGraphicFramePr>
        <p:xfrm>
          <a:off x="457200" y="1989138"/>
          <a:ext cx="8229600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2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1520" y="2434283"/>
            <a:ext cx="5184576" cy="80486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Третий ребенок в семье появился,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Самым чудесным, умным родился,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Мир озарило счастье огромное,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В вашей семье все будет доброе.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Желаю вам радости, крепкой семьи,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Пусть теплыми будут все ваши дни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5220072" y="3789040"/>
            <a:ext cx="3768856" cy="2826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66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09" y="2060848"/>
            <a:ext cx="8229600" cy="864096"/>
          </a:xfrm>
        </p:spPr>
        <p:txBody>
          <a:bodyPr/>
          <a:lstStyle/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Пособия и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компенсации при рождении третьего ребенка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независимо от дохода семьи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541652"/>
              </p:ext>
            </p:extLst>
          </p:nvPr>
        </p:nvGraphicFramePr>
        <p:xfrm>
          <a:off x="446809" y="3140968"/>
          <a:ext cx="8229600" cy="316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2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159</TotalTime>
  <Words>945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Constantia</vt:lpstr>
      <vt:lpstr>Georgia</vt:lpstr>
      <vt:lpstr>лица</vt:lpstr>
      <vt:lpstr>МЕРЫ СОЦИАЛЬНОЙ ПОДДЕРЖКИ СЕМЬЯМ С ДЕТЬМИ</vt:lpstr>
      <vt:lpstr>Презентация PowerPoint</vt:lpstr>
      <vt:lpstr>Ребенка милого рожденье Приветствует мой запоздалый стих. Да будет с ним благословенье Всех ангелов небесных и земных! М.Ю. Лермонтов</vt:lpstr>
      <vt:lpstr>                          </vt:lpstr>
      <vt:lpstr>Презентация PowerPoint</vt:lpstr>
      <vt:lpstr>Пособия и компенсации при рождении второго независимо от дохода семьи</vt:lpstr>
      <vt:lpstr>                  </vt:lpstr>
      <vt:lpstr>Презентация PowerPoint</vt:lpstr>
      <vt:lpstr>Пособия и компенсации при рождении третьего ребенка независимо от дохода семьи</vt:lpstr>
      <vt:lpstr>Презентация PowerPoint</vt:lpstr>
      <vt:lpstr>Пример расчета среднедушевого дохода семьи: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k25</cp:lastModifiedBy>
  <cp:revision>18</cp:revision>
  <dcterms:created xsi:type="dcterms:W3CDTF">2016-05-11T09:30:30Z</dcterms:created>
  <dcterms:modified xsi:type="dcterms:W3CDTF">2019-03-11T14:08:11Z</dcterms:modified>
</cp:coreProperties>
</file>